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9" r:id="rId2"/>
    <p:sldId id="367" r:id="rId3"/>
    <p:sldId id="374" r:id="rId4"/>
    <p:sldId id="384" r:id="rId5"/>
    <p:sldId id="386" r:id="rId6"/>
    <p:sldId id="383" r:id="rId7"/>
    <p:sldId id="369" r:id="rId8"/>
    <p:sldId id="387" r:id="rId9"/>
    <p:sldId id="388" r:id="rId10"/>
    <p:sldId id="376" r:id="rId11"/>
    <p:sldId id="389" r:id="rId12"/>
    <p:sldId id="390" r:id="rId13"/>
    <p:sldId id="377" r:id="rId14"/>
    <p:sldId id="392" r:id="rId15"/>
    <p:sldId id="391" r:id="rId16"/>
    <p:sldId id="393" r:id="rId17"/>
    <p:sldId id="320" r:id="rId18"/>
    <p:sldId id="319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  <a:srgbClr val="000099"/>
    <a:srgbClr val="0086EA"/>
    <a:srgbClr val="292929"/>
    <a:srgbClr val="000000"/>
    <a:srgbClr val="003399"/>
    <a:srgbClr val="CC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8" autoAdjust="0"/>
  </p:normalViewPr>
  <p:slideViewPr>
    <p:cSldViewPr>
      <p:cViewPr varScale="1">
        <p:scale>
          <a:sx n="102" d="100"/>
          <a:sy n="102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11.5\dfs\shared\Administration\Agreements\Burrtec\Trash%20Rate%20Increases%20and%20Comparis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11.5\dfs\shared\Administration\Agreements\Burrtec\Trash%20Rate%20Increases%20and%20Comparis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11.5\dfs\shared\Administration\Agreements\Burrtec\Trash%20Rate%20Increases%20and%20Comparis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11.5\dfs\shared\Administration\Agreements\Burrtec\Trash%20Rate%20Increases%20and%20Comparis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Residential Rate - Gross Rate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'Rate Comparison'!$C$3</c:f>
              <c:strCache>
                <c:ptCount val="1"/>
                <c:pt idx="0">
                  <c:v>RCSD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'Rate Comparison'!$A$5:$A$12</c:f>
              <c:strCache>
                <c:ptCount val="8"/>
                <c:pt idx="0">
                  <c:v>FY 24|25</c:v>
                </c:pt>
                <c:pt idx="1">
                  <c:v>FY 23|24</c:v>
                </c:pt>
                <c:pt idx="2">
                  <c:v>FY 22|23</c:v>
                </c:pt>
                <c:pt idx="3">
                  <c:v>FY 21|22</c:v>
                </c:pt>
                <c:pt idx="4">
                  <c:v>FY 20|21</c:v>
                </c:pt>
                <c:pt idx="5">
                  <c:v>FY 19|20</c:v>
                </c:pt>
                <c:pt idx="6">
                  <c:v>FY 18|19</c:v>
                </c:pt>
                <c:pt idx="7">
                  <c:v>FY 17|18</c:v>
                </c:pt>
              </c:strCache>
            </c:strRef>
          </c:cat>
          <c:val>
            <c:numRef>
              <c:f>'Rate Comparison'!$C$5:$C$12</c:f>
              <c:numCache>
                <c:formatCode>_("$"* #,##0.00_);_("$"* \(#,##0.00\);_("$"* "-"??_);_(@_)</c:formatCode>
                <c:ptCount val="8"/>
                <c:pt idx="0">
                  <c:v>40.14</c:v>
                </c:pt>
                <c:pt idx="1">
                  <c:v>37.35</c:v>
                </c:pt>
                <c:pt idx="2">
                  <c:v>34.090000000000003</c:v>
                </c:pt>
                <c:pt idx="3">
                  <c:v>31.27</c:v>
                </c:pt>
                <c:pt idx="4">
                  <c:v>29.95</c:v>
                </c:pt>
                <c:pt idx="5">
                  <c:v>27.98</c:v>
                </c:pt>
                <c:pt idx="6">
                  <c:v>25.21</c:v>
                </c:pt>
                <c:pt idx="7">
                  <c:v>24.13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C3-40E9-91D5-DDAB7122E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9397936"/>
        <c:axId val="269399856"/>
      </c:lineChart>
      <c:catAx>
        <c:axId val="26939793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399856"/>
        <c:crosses val="autoZero"/>
        <c:auto val="1"/>
        <c:lblAlgn val="ctr"/>
        <c:lblOffset val="100"/>
        <c:noMultiLvlLbl val="0"/>
      </c:catAx>
      <c:valAx>
        <c:axId val="269399856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3979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Residential Rate - Gross Rate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'Rate Comparison'!$C$3</c:f>
              <c:strCache>
                <c:ptCount val="1"/>
                <c:pt idx="0">
                  <c:v>RCSD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'Rate Comparison'!$A$5:$A$12</c:f>
              <c:strCache>
                <c:ptCount val="8"/>
                <c:pt idx="0">
                  <c:v>FY 24|25</c:v>
                </c:pt>
                <c:pt idx="1">
                  <c:v>FY 23|24</c:v>
                </c:pt>
                <c:pt idx="2">
                  <c:v>FY 22|23</c:v>
                </c:pt>
                <c:pt idx="3">
                  <c:v>FY 21|22</c:v>
                </c:pt>
                <c:pt idx="4">
                  <c:v>FY 20|21</c:v>
                </c:pt>
                <c:pt idx="5">
                  <c:v>FY 19|20</c:v>
                </c:pt>
                <c:pt idx="6">
                  <c:v>FY 18|19</c:v>
                </c:pt>
                <c:pt idx="7">
                  <c:v>FY 17|18</c:v>
                </c:pt>
              </c:strCache>
            </c:strRef>
          </c:cat>
          <c:val>
            <c:numRef>
              <c:f>'Rate Comparison'!$C$5:$C$12</c:f>
              <c:numCache>
                <c:formatCode>_("$"* #,##0.00_);_("$"* \(#,##0.00\);_("$"* "-"??_);_(@_)</c:formatCode>
                <c:ptCount val="8"/>
                <c:pt idx="0">
                  <c:v>40.14</c:v>
                </c:pt>
                <c:pt idx="1">
                  <c:v>37.35</c:v>
                </c:pt>
                <c:pt idx="2">
                  <c:v>34.090000000000003</c:v>
                </c:pt>
                <c:pt idx="3">
                  <c:v>31.27</c:v>
                </c:pt>
                <c:pt idx="4">
                  <c:v>29.95</c:v>
                </c:pt>
                <c:pt idx="5">
                  <c:v>27.98</c:v>
                </c:pt>
                <c:pt idx="6">
                  <c:v>25.21</c:v>
                </c:pt>
                <c:pt idx="7">
                  <c:v>24.13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EB-46F1-A3A0-89FBFC9BF03A}"/>
            </c:ext>
          </c:extLst>
        </c:ser>
        <c:ser>
          <c:idx val="1"/>
          <c:order val="1"/>
          <c:tx>
            <c:strRef>
              <c:f>'Rate Comparison'!$F$3</c:f>
              <c:strCache>
                <c:ptCount val="1"/>
                <c:pt idx="0">
                  <c:v>Jurupa Valley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'Rate Comparison'!$A$5:$A$12</c:f>
              <c:strCache>
                <c:ptCount val="8"/>
                <c:pt idx="0">
                  <c:v>FY 24|25</c:v>
                </c:pt>
                <c:pt idx="1">
                  <c:v>FY 23|24</c:v>
                </c:pt>
                <c:pt idx="2">
                  <c:v>FY 22|23</c:v>
                </c:pt>
                <c:pt idx="3">
                  <c:v>FY 21|22</c:v>
                </c:pt>
                <c:pt idx="4">
                  <c:v>FY 20|21</c:v>
                </c:pt>
                <c:pt idx="5">
                  <c:v>FY 19|20</c:v>
                </c:pt>
                <c:pt idx="6">
                  <c:v>FY 18|19</c:v>
                </c:pt>
                <c:pt idx="7">
                  <c:v>FY 17|18</c:v>
                </c:pt>
              </c:strCache>
            </c:strRef>
          </c:cat>
          <c:val>
            <c:numRef>
              <c:f>'Rate Comparison'!$F$5:$F$12</c:f>
              <c:numCache>
                <c:formatCode>_("$"* #,##0.00_);_("$"* \(#,##0.00\);_("$"* "-"??_);_(@_)</c:formatCode>
                <c:ptCount val="8"/>
                <c:pt idx="0">
                  <c:v>37.07</c:v>
                </c:pt>
                <c:pt idx="1">
                  <c:v>33.630000000000003</c:v>
                </c:pt>
                <c:pt idx="2">
                  <c:v>32.03</c:v>
                </c:pt>
                <c:pt idx="3">
                  <c:v>30.5</c:v>
                </c:pt>
                <c:pt idx="4">
                  <c:v>28.92</c:v>
                </c:pt>
                <c:pt idx="5">
                  <c:v>27.54</c:v>
                </c:pt>
                <c:pt idx="6">
                  <c:v>26.48</c:v>
                </c:pt>
                <c:pt idx="7">
                  <c:v>25.46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EB-46F1-A3A0-89FBFC9BF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9397936"/>
        <c:axId val="269399856"/>
      </c:lineChart>
      <c:catAx>
        <c:axId val="26939793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399856"/>
        <c:crosses val="autoZero"/>
        <c:auto val="1"/>
        <c:lblAlgn val="ctr"/>
        <c:lblOffset val="100"/>
        <c:noMultiLvlLbl val="0"/>
      </c:catAx>
      <c:valAx>
        <c:axId val="269399856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3979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Residential Rate - Gross Rate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Sheet2!$B$6</c:f>
              <c:strCache>
                <c:ptCount val="1"/>
                <c:pt idx="0">
                  <c:v>RCSD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Sheet2!$A$7:$A$15</c:f>
              <c:strCache>
                <c:ptCount val="9"/>
                <c:pt idx="0">
                  <c:v>FY 25|26</c:v>
                </c:pt>
                <c:pt idx="1">
                  <c:v>FY 24|25</c:v>
                </c:pt>
                <c:pt idx="2">
                  <c:v>FY 23|24</c:v>
                </c:pt>
                <c:pt idx="3">
                  <c:v>FY 22|23</c:v>
                </c:pt>
                <c:pt idx="4">
                  <c:v>FY 21|22</c:v>
                </c:pt>
                <c:pt idx="5">
                  <c:v>FY 20|21</c:v>
                </c:pt>
                <c:pt idx="6">
                  <c:v>FY 19|20</c:v>
                </c:pt>
                <c:pt idx="7">
                  <c:v>FY 18|19</c:v>
                </c:pt>
                <c:pt idx="8">
                  <c:v>FY 17|18</c:v>
                </c:pt>
              </c:strCache>
            </c:strRef>
          </c:cat>
          <c:val>
            <c:numRef>
              <c:f>Sheet2!$B$7:$B$15</c:f>
              <c:numCache>
                <c:formatCode>_("$"* #,##0.00_);_("$"* \(#,##0.00\);_("$"* "-"??_);_(@_)</c:formatCode>
                <c:ptCount val="9"/>
                <c:pt idx="0">
                  <c:v>38.92</c:v>
                </c:pt>
                <c:pt idx="1">
                  <c:v>37.35</c:v>
                </c:pt>
                <c:pt idx="2">
                  <c:v>37.35</c:v>
                </c:pt>
                <c:pt idx="3">
                  <c:v>34.090000000000003</c:v>
                </c:pt>
                <c:pt idx="4">
                  <c:v>31.27</c:v>
                </c:pt>
                <c:pt idx="5">
                  <c:v>29.95</c:v>
                </c:pt>
                <c:pt idx="6">
                  <c:v>27.98</c:v>
                </c:pt>
                <c:pt idx="7">
                  <c:v>25.21</c:v>
                </c:pt>
                <c:pt idx="8">
                  <c:v>24.13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8A-4AFD-9145-82320267DA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9397936"/>
        <c:axId val="269399856"/>
      </c:lineChart>
      <c:catAx>
        <c:axId val="26939793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399856"/>
        <c:crosses val="autoZero"/>
        <c:auto val="1"/>
        <c:lblAlgn val="ctr"/>
        <c:lblOffset val="100"/>
        <c:noMultiLvlLbl val="0"/>
      </c:catAx>
      <c:valAx>
        <c:axId val="269399856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3979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Residential Rate - Gross Rate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Sheet2!$B$6</c:f>
              <c:strCache>
                <c:ptCount val="1"/>
                <c:pt idx="0">
                  <c:v>RCSD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Sheet2!$A$7:$A$15</c:f>
              <c:strCache>
                <c:ptCount val="9"/>
                <c:pt idx="0">
                  <c:v>FY 25|26</c:v>
                </c:pt>
                <c:pt idx="1">
                  <c:v>FY 24|25</c:v>
                </c:pt>
                <c:pt idx="2">
                  <c:v>FY 23|24</c:v>
                </c:pt>
                <c:pt idx="3">
                  <c:v>FY 22|23</c:v>
                </c:pt>
                <c:pt idx="4">
                  <c:v>FY 21|22</c:v>
                </c:pt>
                <c:pt idx="5">
                  <c:v>FY 20|21</c:v>
                </c:pt>
                <c:pt idx="6">
                  <c:v>FY 19|20</c:v>
                </c:pt>
                <c:pt idx="7">
                  <c:v>FY 18|19</c:v>
                </c:pt>
                <c:pt idx="8">
                  <c:v>FY 17|18</c:v>
                </c:pt>
              </c:strCache>
            </c:strRef>
          </c:cat>
          <c:val>
            <c:numRef>
              <c:f>Sheet2!$B$7:$B$15</c:f>
              <c:numCache>
                <c:formatCode>_("$"* #,##0.00_);_("$"* \(#,##0.00\);_("$"* "-"??_);_(@_)</c:formatCode>
                <c:ptCount val="9"/>
                <c:pt idx="0">
                  <c:v>38.92</c:v>
                </c:pt>
                <c:pt idx="1">
                  <c:v>37.35</c:v>
                </c:pt>
                <c:pt idx="2">
                  <c:v>37.35</c:v>
                </c:pt>
                <c:pt idx="3">
                  <c:v>34.090000000000003</c:v>
                </c:pt>
                <c:pt idx="4">
                  <c:v>31.27</c:v>
                </c:pt>
                <c:pt idx="5">
                  <c:v>29.95</c:v>
                </c:pt>
                <c:pt idx="6">
                  <c:v>27.98</c:v>
                </c:pt>
                <c:pt idx="7">
                  <c:v>25.21</c:v>
                </c:pt>
                <c:pt idx="8">
                  <c:v>24.13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5E-4990-B4E0-D7A54838BD84}"/>
            </c:ext>
          </c:extLst>
        </c:ser>
        <c:ser>
          <c:idx val="1"/>
          <c:order val="1"/>
          <c:tx>
            <c:strRef>
              <c:f>Sheet2!$C$6</c:f>
              <c:strCache>
                <c:ptCount val="1"/>
                <c:pt idx="0">
                  <c:v>Jurupa Valley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Sheet2!$A$7:$A$15</c:f>
              <c:strCache>
                <c:ptCount val="9"/>
                <c:pt idx="0">
                  <c:v>FY 25|26</c:v>
                </c:pt>
                <c:pt idx="1">
                  <c:v>FY 24|25</c:v>
                </c:pt>
                <c:pt idx="2">
                  <c:v>FY 23|24</c:v>
                </c:pt>
                <c:pt idx="3">
                  <c:v>FY 22|23</c:v>
                </c:pt>
                <c:pt idx="4">
                  <c:v>FY 21|22</c:v>
                </c:pt>
                <c:pt idx="5">
                  <c:v>FY 20|21</c:v>
                </c:pt>
                <c:pt idx="6">
                  <c:v>FY 19|20</c:v>
                </c:pt>
                <c:pt idx="7">
                  <c:v>FY 18|19</c:v>
                </c:pt>
                <c:pt idx="8">
                  <c:v>FY 17|18</c:v>
                </c:pt>
              </c:strCache>
            </c:strRef>
          </c:cat>
          <c:val>
            <c:numRef>
              <c:f>Sheet2!$C$7:$C$15</c:f>
              <c:numCache>
                <c:formatCode>_("$"* #,##0.00_);_("$"* \(#,##0.00\);_("$"* "-"??_);_(@_)</c:formatCode>
                <c:ptCount val="9"/>
                <c:pt idx="0">
                  <c:v>38.92</c:v>
                </c:pt>
                <c:pt idx="1">
                  <c:v>37.07</c:v>
                </c:pt>
                <c:pt idx="2">
                  <c:v>33.630000000000003</c:v>
                </c:pt>
                <c:pt idx="3">
                  <c:v>32.03</c:v>
                </c:pt>
                <c:pt idx="4">
                  <c:v>30.5</c:v>
                </c:pt>
                <c:pt idx="5">
                  <c:v>28.92</c:v>
                </c:pt>
                <c:pt idx="6">
                  <c:v>27.54</c:v>
                </c:pt>
                <c:pt idx="7">
                  <c:v>26.48</c:v>
                </c:pt>
                <c:pt idx="8">
                  <c:v>25.46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5E-4990-B4E0-D7A54838BD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9397936"/>
        <c:axId val="269399856"/>
      </c:lineChart>
      <c:catAx>
        <c:axId val="26939793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399856"/>
        <c:crosses val="autoZero"/>
        <c:auto val="1"/>
        <c:lblAlgn val="ctr"/>
        <c:lblOffset val="100"/>
        <c:noMultiLvlLbl val="0"/>
      </c:catAx>
      <c:valAx>
        <c:axId val="269399856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3979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3" y="1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296E7364-FD99-42E2-939A-8A468BA4C380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3" y="8829847"/>
            <a:ext cx="3038155" cy="464978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F241D799-8E5F-4FCD-B852-A9FBD33682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4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73" y="0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E13A8810-3BB5-4FDF-AB62-02243E4AB83A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5" y="4473243"/>
            <a:ext cx="5607691" cy="3661502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73" y="8829846"/>
            <a:ext cx="3038155" cy="466554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88F27417-1DE2-4B56-AFF3-2EC3419FC7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38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B2E57-16CD-6F87-C6AC-5BE0978D9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7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60D2E-791D-9BB2-051D-9E0A910D6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3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7C56F-9879-BFE4-DFF9-5378889ED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94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98266" y="6007934"/>
            <a:ext cx="10207760" cy="850066"/>
          </a:xfrm>
          <a:prstGeom prst="rect">
            <a:avLst/>
          </a:prstGeom>
        </p:spPr>
      </p:pic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B7887F70-AA86-3908-67B6-990401112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72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823FBB-001A-0C85-5779-DC6022AB3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67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A1F8A-DC40-9AD7-726D-DB9133F28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8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CF36356-BDD5-6FB9-2A4C-3E8023FC9A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D30AAC9-9B87-34F0-F6EB-0568B6CD80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7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21A3EAF8-AD64-3781-1029-A9C547253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6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A33B25E0-D69E-896E-47C4-B721D7898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5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4D91289-914C-445B-D704-9C1288C10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98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84F75DE-7643-8147-94ED-38D7E02E3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16" descr="water dri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8" name="Group 10"/>
          <p:cNvGrpSpPr>
            <a:grpSpLocks/>
          </p:cNvGrpSpPr>
          <p:nvPr userDrawn="1"/>
        </p:nvGrpSpPr>
        <p:grpSpPr bwMode="auto">
          <a:xfrm>
            <a:off x="152400" y="381000"/>
            <a:ext cx="1295400" cy="1295400"/>
            <a:chOff x="152400" y="381000"/>
            <a:chExt cx="1295400" cy="1295400"/>
          </a:xfrm>
        </p:grpSpPr>
        <p:pic>
          <p:nvPicPr>
            <p:cNvPr id="1042" name="Picture 18" descr="RCSD Logo for ppt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18FF25"/>
                </a:clrFrom>
                <a:clrTo>
                  <a:srgbClr val="18FF25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2400" y="381000"/>
              <a:ext cx="1295400" cy="1295400"/>
            </a:xfrm>
            <a:prstGeom prst="rect">
              <a:avLst/>
            </a:prstGeom>
            <a:noFill/>
            <a:effectLst>
              <a:outerShdw dist="35921" dir="2700000" algn="ctr" rotWithShape="0">
                <a:srgbClr val="292929">
                  <a:alpha val="50000"/>
                </a:srgbClr>
              </a:outerShdw>
            </a:effectLst>
          </p:spPr>
        </p:pic>
        <p:sp>
          <p:nvSpPr>
            <p:cNvPr id="1044" name="AutoShape 20"/>
            <p:cNvSpPr>
              <a:spLocks noChangeArrowheads="1"/>
            </p:cNvSpPr>
            <p:nvPr userDrawn="1"/>
          </p:nvSpPr>
          <p:spPr bwMode="auto">
            <a:xfrm>
              <a:off x="152400" y="381000"/>
              <a:ext cx="1295400" cy="1295400"/>
            </a:xfrm>
            <a:custGeom>
              <a:avLst/>
              <a:gdLst>
                <a:gd name="G0" fmla="+- 975 0 0"/>
                <a:gd name="G1" fmla="+- 21600 0 975"/>
                <a:gd name="G2" fmla="+- 21600 0 975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975" y="10800"/>
                  </a:moveTo>
                  <a:cubicBezTo>
                    <a:pt x="975" y="16226"/>
                    <a:pt x="5374" y="20625"/>
                    <a:pt x="10800" y="20625"/>
                  </a:cubicBezTo>
                  <a:cubicBezTo>
                    <a:pt x="16226" y="20625"/>
                    <a:pt x="20625" y="16226"/>
                    <a:pt x="20625" y="10800"/>
                  </a:cubicBezTo>
                  <a:cubicBezTo>
                    <a:pt x="20625" y="5374"/>
                    <a:pt x="16226" y="975"/>
                    <a:pt x="10800" y="975"/>
                  </a:cubicBezTo>
                  <a:cubicBezTo>
                    <a:pt x="5374" y="975"/>
                    <a:pt x="975" y="5374"/>
                    <a:pt x="975" y="1080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BC9AB982-05B4-A8CF-CB60-48DF57EFA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8200" y="6400800"/>
            <a:ext cx="533400" cy="320675"/>
          </a:xfrm>
          <a:prstGeom prst="rect">
            <a:avLst/>
          </a:prstGeom>
        </p:spPr>
        <p:txBody>
          <a:bodyPr/>
          <a:lstStyle/>
          <a:p>
            <a:fld id="{05F10A6A-6FF3-4C95-9872-E7DC035CC0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5E1B-01AE-4F1D-97A6-605E0EFDE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458200" cy="2667000"/>
          </a:xfrm>
        </p:spPr>
        <p:txBody>
          <a:bodyPr/>
          <a:lstStyle/>
          <a:p>
            <a:pPr algn="l"/>
            <a:br>
              <a:rPr lang="en-US" sz="3600" b="1" dirty="0">
                <a:solidFill>
                  <a:schemeClr val="accent2"/>
                </a:solidFill>
              </a:rPr>
            </a:br>
            <a:br>
              <a:rPr lang="en-US" dirty="0">
                <a:solidFill>
                  <a:schemeClr val="accent2"/>
                </a:solidFill>
                <a:latin typeface="Calibri" panose="020F0502020204030204" pitchFamily="34" charset="0"/>
              </a:rPr>
            </a:br>
            <a:r>
              <a:rPr lang="en-US" sz="2800" b="1" u="sng" dirty="0">
                <a:solidFill>
                  <a:schemeClr val="accent2"/>
                </a:solidFill>
              </a:rPr>
              <a:t>Director Memorandum 2025-59</a:t>
            </a:r>
            <a:br>
              <a:rPr lang="en-US" sz="2800" b="1" u="sng" dirty="0">
                <a:solidFill>
                  <a:schemeClr val="accent2"/>
                </a:solidFill>
              </a:rPr>
            </a:br>
            <a:r>
              <a:rPr lang="en-US" sz="2800" b="1" dirty="0">
                <a:solidFill>
                  <a:schemeClr val="accent2"/>
                </a:solidFill>
              </a:rPr>
              <a:t>PUBLIC PROTEST HEARING – Consideration to Adopt Resolution No. 2025-928, A Resolution of the Board of RCSD Establishing Residential and Commercial Trash Collection Fees within the District’s Service Area</a:t>
            </a: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396D3-E760-4B33-A841-82A67801E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676400"/>
          </a:xfrm>
        </p:spPr>
        <p:txBody>
          <a:bodyPr/>
          <a:lstStyle/>
          <a:p>
            <a:pPr algn="l"/>
            <a:endParaRPr lang="en-US" sz="1600" i="1" dirty="0">
              <a:solidFill>
                <a:srgbClr val="0033CC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i="1" dirty="0">
              <a:solidFill>
                <a:schemeClr val="accent2"/>
              </a:solidFill>
            </a:endParaRPr>
          </a:p>
          <a:p>
            <a:endParaRPr lang="en-US" sz="1400" dirty="0">
              <a:solidFill>
                <a:schemeClr val="accent2"/>
              </a:solidFill>
            </a:endParaRPr>
          </a:p>
          <a:p>
            <a:r>
              <a:rPr lang="en-US" sz="1400" dirty="0">
                <a:solidFill>
                  <a:schemeClr val="accent2"/>
                </a:solidFill>
              </a:rPr>
              <a:t>June 26, 2025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49A44-741D-EE0A-40EF-3199DCAE8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4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8E8CD-688B-6B68-03DF-B2237273A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E911D-DEA6-415E-EC9C-71FD9AF67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Budget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BF7F7-6381-2674-73A4-DEDAC4A1A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572000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2"/>
                </a:solidFill>
              </a:rPr>
              <a:t>Proposed Rate: $38.92/month</a:t>
            </a: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90-gallon can residential rate identical to rest of Jurupa Valley for FY 2025|2026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r>
              <a:rPr lang="en-US" sz="1800" dirty="0">
                <a:solidFill>
                  <a:schemeClr val="accent2"/>
                </a:solidFill>
              </a:rPr>
              <a:t>Increase: $1.57 per month, or 4.2%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r>
              <a:rPr lang="en-US" sz="1800" dirty="0">
                <a:solidFill>
                  <a:schemeClr val="accent2"/>
                </a:solidFill>
              </a:rPr>
              <a:t>Average Annual Increase Since Last Adjustment (7/1/23): </a:t>
            </a: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$0.79 per year, or 2.1%</a:t>
            </a:r>
          </a:p>
          <a:p>
            <a:pPr marL="0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DD9B3-D9CF-CAF3-C142-20AFFA9A6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8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A98B70-2957-912A-6CD6-FE28C01B3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497B9-988E-EDBE-26D4-7B7ACE0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Proposed Residential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C5E05-4874-2A51-D40F-99FEA3ED9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419600"/>
          </a:xfrm>
        </p:spPr>
        <p:txBody>
          <a:bodyPr/>
          <a:lstStyle/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3" algn="just"/>
            <a:endParaRPr lang="en-US" sz="6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FCD71-5131-DCB9-B3CD-7261BA14D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57B2A62-F74D-42A8-A4D4-E14F8E2BCF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339188"/>
              </p:ext>
            </p:extLst>
          </p:nvPr>
        </p:nvGraphicFramePr>
        <p:xfrm>
          <a:off x="381000" y="1861008"/>
          <a:ext cx="7848600" cy="476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5490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E701A1-5C93-6C1D-F3B9-67A407E79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DB77B-E49A-32A6-EDCC-0630C08BB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Proposed Residential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FDFF2-7AB6-27F7-D82E-B216A0C20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419600"/>
          </a:xfrm>
        </p:spPr>
        <p:txBody>
          <a:bodyPr/>
          <a:lstStyle/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3" algn="just"/>
            <a:endParaRPr lang="en-US" sz="6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3C6AB-1DB2-8A5C-4E1D-4401E8CE03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57B2A62-F74D-42A8-A4D4-E14F8E2BCF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737862"/>
              </p:ext>
            </p:extLst>
          </p:nvPr>
        </p:nvGraphicFramePr>
        <p:xfrm>
          <a:off x="533400" y="1905000"/>
          <a:ext cx="7848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536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82BC7F-F13A-6508-A934-5CE2BE61B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0D381-AA2E-7629-78B9-075F6BE0E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Budget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AD1A1-618B-F698-17DD-C083F02F6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572000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2"/>
                </a:solidFill>
              </a:rPr>
              <a:t>Commercial considerations: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Rate increase dependent on service and frequency.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Most services are comparable to City of Jurupa Valley but do not match.</a:t>
            </a: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marL="457200" lvl="1" indent="0" algn="ctr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23B85C-323F-8E5D-71BC-ADDD4B594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185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D84A1-DD6B-E996-CE97-9672D2B7C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131F9-92EA-BAF5-1343-88A04973A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Budget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39303-D8CF-6C27-E051-6B8D8D670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572000"/>
          </a:xfrm>
        </p:spPr>
        <p:txBody>
          <a:bodyPr/>
          <a:lstStyle/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r>
              <a:rPr lang="en-US" sz="1800" dirty="0">
                <a:solidFill>
                  <a:schemeClr val="accent2"/>
                </a:solidFill>
              </a:rPr>
              <a:t>Other rate items: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Residential Admin. Fee increased to $2.00/month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Commercial Franchise Fee increased to 17%/month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Achieved 1 year early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Purpose: Cover administrative/overhead costs and reduce use of discretionary property tax revenues</a:t>
            </a: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marL="457200" lvl="1" indent="0" algn="ctr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F0063-006F-8734-4DF0-2D2A32895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5DD7C0-4CC7-A51F-110E-7F2E5B49F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54" y="1981200"/>
            <a:ext cx="8667946" cy="11709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A8CFC9C-2453-5304-950E-1335021191FE}"/>
              </a:ext>
            </a:extLst>
          </p:cNvPr>
          <p:cNvSpPr txBox="1"/>
          <p:nvPr/>
        </p:nvSpPr>
        <p:spPr>
          <a:xfrm>
            <a:off x="7848600" y="2133600"/>
            <a:ext cx="1124146" cy="11709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644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F3E6C5-C741-124B-2F1B-5B8824F86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F8A86-A1C6-7135-A593-6462E0581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Other Proposition 218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60321-3E53-EE2C-A269-807C0491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572000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2"/>
                </a:solidFill>
              </a:rPr>
              <a:t>Requirements: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All affected property owners and tenants receive notice (Attachment 2)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Minimum 45-day notice period, mailed May 12, 2025 (Attachment 4)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Notice provided in English and Spanish (Spanish translation not required)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Notice includes basis upon which charge is derived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Notice identifies date, time, and location of Public Protest Hearing</a:t>
            </a: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3DD44F-BBF1-3DCE-ACB2-86064775F0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56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A7CC9-FD60-546C-A187-455E5F03B1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1CBBA-0CDF-161C-8F4F-2E437EC1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Other Proposition 218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D3911-DD42-B276-1F90-65EDB3E01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572000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2"/>
                </a:solidFill>
              </a:rPr>
              <a:t>Proposition 218 requires 50% + 1 protest votes for increase to be defeated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r>
              <a:rPr lang="en-US" sz="1800" dirty="0">
                <a:solidFill>
                  <a:schemeClr val="accent2"/>
                </a:solidFill>
              </a:rPr>
              <a:t>In our case: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Written protest included as Attachment 5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r>
              <a:rPr lang="en-US" sz="1800" dirty="0">
                <a:solidFill>
                  <a:schemeClr val="accent2"/>
                </a:solidFill>
              </a:rPr>
              <a:t>Notice of Public Hearing published on Admin. Bldg. windows and </a:t>
            </a:r>
            <a:r>
              <a:rPr lang="en-US" sz="1800" i="1" dirty="0">
                <a:solidFill>
                  <a:schemeClr val="accent2"/>
                </a:solidFill>
              </a:rPr>
              <a:t>Press Enterprise</a:t>
            </a:r>
            <a:r>
              <a:rPr lang="en-US" sz="1800" dirty="0">
                <a:solidFill>
                  <a:schemeClr val="accent2"/>
                </a:solidFill>
              </a:rPr>
              <a:t> (not required but consistent with prior District practice) (Attachment 3)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666EFD-B040-E3B5-BC44-C71FF875B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39E57E-E258-8999-13DE-E65AD6ABE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829" y="3071710"/>
            <a:ext cx="8153400" cy="212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724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7684B-CF7E-42EF-ABD5-BABF2C309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Recommendation</a:t>
            </a:r>
            <a:endParaRPr lang="en-US" sz="2400" b="1" u="sng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33158-3E36-D379-38FE-FBE9621F6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sz="1800" dirty="0">
              <a:solidFill>
                <a:schemeClr val="accent2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en-US" sz="2000" b="0" i="0" dirty="0">
                <a:solidFill>
                  <a:schemeClr val="accent2"/>
                </a:solidFill>
              </a:rPr>
              <a:t>At the conclusion of tonight’s Public Protest Hearing, adopt Resolution No. 2025-928, A Resolution of the Board of Directors of Rubidoux Community Services District Establishing Residential and Commercial Trash Collection Fees within the District’s Service Area</a:t>
            </a:r>
            <a:endParaRPr lang="en-US" sz="2000" b="0" i="0" dirty="0">
              <a:solidFill>
                <a:schemeClr val="accent2"/>
              </a:solidFill>
              <a:effectLst/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57036C-8765-1BD5-8FA3-CDAA8FADD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2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4"/>
          <p:cNvSpPr txBox="1"/>
          <p:nvPr/>
        </p:nvSpPr>
        <p:spPr>
          <a:xfrm>
            <a:off x="2819400" y="5638800"/>
            <a:ext cx="3505200" cy="53340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/>
          <a:lstStyle/>
          <a:p>
            <a:pPr algn="ctr" defTabSz="457200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Rubidoux Community Services District</a:t>
            </a:r>
          </a:p>
          <a:p>
            <a:pPr algn="ctr" defTabSz="457200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Office: 951.684.7580</a:t>
            </a:r>
          </a:p>
          <a:p>
            <a:pPr algn="ctr">
              <a:defRPr lang="en-US"/>
            </a:pPr>
            <a:r>
              <a:rPr lang="en-US" sz="1000" dirty="0">
                <a:solidFill>
                  <a:srgbClr val="193B73"/>
                </a:solidFill>
                <a:latin typeface="Arial" charset="77"/>
                <a:ea typeface="Arial" charset="77"/>
                <a:cs typeface="Arial" charset="77"/>
              </a:rPr>
              <a:t>www.rcsd.org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590799" y="2286000"/>
            <a:ext cx="3962402" cy="1020618"/>
            <a:chOff x="2057399" y="1981200"/>
            <a:chExt cx="5029201" cy="1295400"/>
          </a:xfrm>
          <a:effectLst>
            <a:reflection blurRad="25400" stA="50000" endA="300" endPos="60000" dir="5400000" sy="-100000" algn="bl" rotWithShape="0"/>
          </a:effectLst>
        </p:grpSpPr>
        <p:sp>
          <p:nvSpPr>
            <p:cNvPr id="16" name="Rounded Rectangle 15"/>
            <p:cNvSpPr/>
            <p:nvPr/>
          </p:nvSpPr>
          <p:spPr>
            <a:xfrm>
              <a:off x="2057400" y="1981200"/>
              <a:ext cx="5029200" cy="12954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57399" y="1981200"/>
              <a:ext cx="502920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accent2"/>
                  </a:solidFill>
                </a:rPr>
                <a:t>Questions</a:t>
              </a:r>
            </a:p>
          </p:txBody>
        </p:sp>
      </p:grpSp>
      <p:sp>
        <p:nvSpPr>
          <p:cNvPr id="18" name="Slide Number Placeholder 1"/>
          <p:cNvSpPr>
            <a:spLocks noGrp="1"/>
          </p:cNvSpPr>
          <p:nvPr/>
        </p:nvSpPr>
        <p:spPr>
          <a:xfrm>
            <a:off x="76200" y="632460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5E0F86-530E-0543-A407-2D1212571E0B}" type="slidenum">
              <a:rPr lang="en-US"/>
              <a:t>18</a:t>
            </a:fld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2FFD02-7CA1-F0D7-3740-5AFD6E189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13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6E1271-5577-2DA4-1E55-465F62FBFE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DC86C-52B8-B2B5-C87A-E911975EB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DM 2025-59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86FBF-61DE-B60C-1705-5C3E83E69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419600"/>
          </a:xfrm>
        </p:spPr>
        <p:txBody>
          <a:bodyPr/>
          <a:lstStyle/>
          <a:p>
            <a:pPr algn="just"/>
            <a:r>
              <a:rPr lang="en-US" sz="2000" dirty="0">
                <a:solidFill>
                  <a:schemeClr val="accent2"/>
                </a:solidFill>
              </a:rPr>
              <a:t>Staff Report (General Manager)</a:t>
            </a:r>
          </a:p>
          <a:p>
            <a:pPr lvl="1" algn="just"/>
            <a:r>
              <a:rPr lang="en-US" sz="2000" dirty="0">
                <a:solidFill>
                  <a:schemeClr val="accent2"/>
                </a:solidFill>
              </a:rPr>
              <a:t>Background</a:t>
            </a:r>
          </a:p>
          <a:p>
            <a:pPr lvl="1" algn="just"/>
            <a:r>
              <a:rPr lang="en-US" sz="2000" dirty="0">
                <a:solidFill>
                  <a:schemeClr val="accent2"/>
                </a:solidFill>
              </a:rPr>
              <a:t>Budget Considerations</a:t>
            </a:r>
          </a:p>
          <a:p>
            <a:pPr lvl="1" algn="just"/>
            <a:r>
              <a:rPr lang="en-US" sz="2000" dirty="0">
                <a:solidFill>
                  <a:schemeClr val="accent2"/>
                </a:solidFill>
              </a:rPr>
              <a:t>Other Proposition 218 Considerations</a:t>
            </a:r>
          </a:p>
          <a:p>
            <a:pPr lvl="1" algn="just"/>
            <a:r>
              <a:rPr lang="en-US" sz="2000" dirty="0">
                <a:solidFill>
                  <a:schemeClr val="accent2"/>
                </a:solidFill>
              </a:rPr>
              <a:t>Recommendation</a:t>
            </a:r>
          </a:p>
          <a:p>
            <a:pPr lvl="1" algn="just"/>
            <a:endParaRPr lang="en-US" sz="2000" dirty="0">
              <a:solidFill>
                <a:schemeClr val="accent2"/>
              </a:solidFill>
            </a:endParaRPr>
          </a:p>
          <a:p>
            <a:pPr algn="just"/>
            <a:r>
              <a:rPr lang="en-US" sz="2000" dirty="0">
                <a:solidFill>
                  <a:schemeClr val="accent2"/>
                </a:solidFill>
              </a:rPr>
              <a:t>Public Protest Hearing (President Trueba)</a:t>
            </a:r>
          </a:p>
          <a:p>
            <a:pPr algn="just"/>
            <a:endParaRPr lang="en-US" sz="2000" dirty="0">
              <a:solidFill>
                <a:schemeClr val="accent2"/>
              </a:solidFill>
            </a:endParaRPr>
          </a:p>
          <a:p>
            <a:pPr algn="just"/>
            <a:r>
              <a:rPr lang="en-US" sz="2000" dirty="0">
                <a:solidFill>
                  <a:schemeClr val="accent2"/>
                </a:solidFill>
              </a:rPr>
              <a:t>Board Deliberation</a:t>
            </a:r>
          </a:p>
          <a:p>
            <a:pPr algn="just"/>
            <a:endParaRPr lang="en-US" sz="2000" dirty="0">
              <a:solidFill>
                <a:schemeClr val="accent2"/>
              </a:solidFill>
            </a:endParaRPr>
          </a:p>
          <a:p>
            <a:pPr algn="just"/>
            <a:r>
              <a:rPr lang="en-US" sz="2000" dirty="0">
                <a:solidFill>
                  <a:schemeClr val="accent2"/>
                </a:solidFill>
              </a:rPr>
              <a:t>Consideration and Vote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F4C81C-5097-8C19-E31E-4DED2F7EF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228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774296-E7D4-9A7C-BEE0-4167176BC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C1A86-5177-6B85-A01A-9D5BB596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534DA-578E-021E-0B47-8317EFFAA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419600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2"/>
                </a:solidFill>
              </a:rPr>
              <a:t>2008 – District signed a contract with Burrtec Waste Industries, Inc. (Burrtec) that grants exclusive rights to collect and dispose of refuse, recyclables, and mixed organics (green waste and food waste) in its service area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r>
              <a:rPr lang="en-US" sz="1800" dirty="0">
                <a:solidFill>
                  <a:schemeClr val="accent2"/>
                </a:solidFill>
              </a:rPr>
              <a:t>Historically, the District has done single-year Proposition 218 rate adjustments due to: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Existing contract language allowing for annual CPI adjustments (with no cap)</a:t>
            </a: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Volatility in the industry and waste streams (solid waste, recycling, green waste) (pass-through costs)</a:t>
            </a: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3" algn="just"/>
            <a:endParaRPr lang="en-US" sz="6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0E9F3B-F59D-E478-13D8-C9ACA3B30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10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8664A-E34F-46DD-2749-5B3182A98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9F50D-C8A0-FF73-BBA8-F5BB62E6A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Historical Residential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A6C44-C132-8D84-A442-8D28E222C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419600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2"/>
                </a:solidFill>
              </a:rPr>
              <a:t>More than 90% of District’s trash customers are residential with a 90-gal can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r>
              <a:rPr lang="en-US" sz="1800" dirty="0">
                <a:solidFill>
                  <a:schemeClr val="accent2"/>
                </a:solidFill>
              </a:rPr>
              <a:t>From FY 17|18 – FY 23|24, rates increased on average $2.20/month annually, or 7.58% 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3" algn="just"/>
            <a:endParaRPr lang="en-US" sz="6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C2B579-D5E5-D561-7687-147E040F4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684AB0C-704F-9E01-05DC-CBA858C841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446771"/>
              </p:ext>
            </p:extLst>
          </p:nvPr>
        </p:nvGraphicFramePr>
        <p:xfrm>
          <a:off x="609600" y="2286000"/>
          <a:ext cx="7696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4D63E14-0EC3-D987-9B73-5DF5B10635AB}"/>
              </a:ext>
            </a:extLst>
          </p:cNvPr>
          <p:cNvSpPr txBox="1"/>
          <p:nvPr/>
        </p:nvSpPr>
        <p:spPr>
          <a:xfrm>
            <a:off x="6248400" y="5638800"/>
            <a:ext cx="7620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59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D7914F-37C5-B112-EBA8-F1008126E6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22429-1699-1149-8C77-8021B855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Historical Residential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0503F-05EE-4DE1-D451-9AF6B0C56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419600"/>
          </a:xfrm>
        </p:spPr>
        <p:txBody>
          <a:bodyPr/>
          <a:lstStyle/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r>
              <a:rPr lang="en-US" sz="1800" dirty="0">
                <a:solidFill>
                  <a:schemeClr val="accent2"/>
                </a:solidFill>
              </a:rPr>
              <a:t>By FY 24|25, rates </a:t>
            </a:r>
            <a:r>
              <a:rPr lang="en-US" sz="1800" u="sng" dirty="0">
                <a:solidFill>
                  <a:schemeClr val="accent2"/>
                </a:solidFill>
              </a:rPr>
              <a:t>would have</a:t>
            </a:r>
            <a:r>
              <a:rPr lang="en-US" sz="1800" dirty="0">
                <a:solidFill>
                  <a:schemeClr val="accent2"/>
                </a:solidFill>
              </a:rPr>
              <a:t> differed with Jurupa Valley by $3.07/month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4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3" algn="just"/>
            <a:endParaRPr lang="en-US" sz="6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00CD5-5382-F762-39B0-2DC196DB03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684AB0C-704F-9E01-05DC-CBA858C841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7806574"/>
              </p:ext>
            </p:extLst>
          </p:nvPr>
        </p:nvGraphicFramePr>
        <p:xfrm>
          <a:off x="819150" y="1600200"/>
          <a:ext cx="7505700" cy="459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05B0490-D00B-6AE5-3F29-89DC4EEAA826}"/>
              </a:ext>
            </a:extLst>
          </p:cNvPr>
          <p:cNvSpPr txBox="1"/>
          <p:nvPr/>
        </p:nvSpPr>
        <p:spPr>
          <a:xfrm>
            <a:off x="5943600" y="5581650"/>
            <a:ext cx="7620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828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97A72-D6AA-321C-D71B-67A1ACAB7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329C-9CEB-6DE2-291B-77496529F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Proposed FY 2024|2025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89B91-9FEA-5511-E6E3-F8F7710AA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724400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2"/>
                </a:solidFill>
              </a:rPr>
              <a:t>June 10, 2024 – Solid Waste Committee (Skerbelis and Trueba) met with Burrtec representatives to discuss: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Proposed FY 2024|2025 solid waste rates ($40.14/month, or $2.79/month increase)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Long-term operational relationship between RCSD and Burrtec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Results?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2" algn="just"/>
            <a:r>
              <a:rPr lang="en-US" sz="1800" dirty="0">
                <a:solidFill>
                  <a:schemeClr val="accent2"/>
                </a:solidFill>
              </a:rPr>
              <a:t>Burrtec cancelled the proposed FY 2024|2025 rate adjustment and RCSD agreed to pursue a long-term extension to the existing Burrtec Agreement</a:t>
            </a:r>
          </a:p>
          <a:p>
            <a:pPr lvl="2" algn="just"/>
            <a:endParaRPr lang="en-US" sz="1800" dirty="0">
              <a:solidFill>
                <a:schemeClr val="accent2"/>
              </a:solidFill>
            </a:endParaRPr>
          </a:p>
          <a:p>
            <a:pPr lvl="2" algn="just"/>
            <a:r>
              <a:rPr lang="en-US" sz="1800" dirty="0">
                <a:solidFill>
                  <a:schemeClr val="accent2"/>
                </a:solidFill>
              </a:rPr>
              <a:t>Rates have not been adjusted since </a:t>
            </a:r>
            <a:r>
              <a:rPr lang="en-US" sz="1800" u="sng" dirty="0">
                <a:solidFill>
                  <a:schemeClr val="accent2"/>
                </a:solidFill>
              </a:rPr>
              <a:t>July 1, 2023</a:t>
            </a:r>
          </a:p>
          <a:p>
            <a:pPr marL="914400" lvl="2" indent="0" algn="just">
              <a:buNone/>
            </a:pPr>
            <a:endParaRPr lang="en-US" sz="14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7F634-80AE-0096-DABF-7BCA184F6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7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39AD4-3AEA-656F-EFE2-C81130C739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8A31-2D6D-9A1E-CD5B-39FB33526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F2821-1954-7D53-7EA8-5FF026083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572000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2"/>
                </a:solidFill>
              </a:rPr>
              <a:t>In January 2025, the Solid Waste Committee rotated to Directors Murphy and Skerbelis with the primary focus: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Contract Amendment No. 3 (considered with DM 2025-60)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Proposed Residential and Commercial Solid Waste Rates for FY 2025|2026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Committee met 6 times and solicited Board input 2 times (2/6/25 and 3/6/25) to finalize Amendment No. 3 and FY 2025|2026 Rate Plan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CB60DF-5FA9-CB84-B83E-58B12A45B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92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F51B36-67B7-4BE5-BB4F-C57C18393E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0FAB1-0AB8-B553-E2A7-F702225AE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60B50-4410-AD07-0BA3-2C16F89E4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572000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2"/>
                </a:solidFill>
              </a:rPr>
              <a:t>May 1, 2025 (Regular Board Meeting) – Board </a:t>
            </a:r>
            <a:r>
              <a:rPr lang="en-US" sz="1800" u="sng" dirty="0">
                <a:solidFill>
                  <a:schemeClr val="accent2"/>
                </a:solidFill>
              </a:rPr>
              <a:t>ACTIONS</a:t>
            </a:r>
            <a:r>
              <a:rPr lang="en-US" sz="1800" dirty="0">
                <a:solidFill>
                  <a:schemeClr val="accent2"/>
                </a:solidFill>
              </a:rPr>
              <a:t>: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Authorized draft Resolution No. 2025-928 w/ Exhibit A (Rates) (Attachment 1)</a:t>
            </a: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Authorized staff to prepare and mail Proposition 218</a:t>
            </a:r>
          </a:p>
          <a:p>
            <a:pPr marL="457200" lvl="1" indent="0" algn="just">
              <a:buNone/>
            </a:pPr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r>
              <a:rPr lang="en-US" sz="1800" dirty="0">
                <a:solidFill>
                  <a:schemeClr val="accent2"/>
                </a:solidFill>
              </a:rPr>
              <a:t>Scheduled a Special Board Meeting and Public Protest Hearing for June 26, 2025, at 4:00 PM (tonight)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4397FF-1854-A827-7E6E-11B5A21291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44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E76AD-51B1-5678-A11B-A4ABF2A3A9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1834D-9654-4807-D721-D6D0FCF7A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66800"/>
            <a:ext cx="7696200" cy="685800"/>
          </a:xfrm>
        </p:spPr>
        <p:txBody>
          <a:bodyPr/>
          <a:lstStyle/>
          <a:p>
            <a:r>
              <a:rPr lang="en-US" sz="2400" b="1" dirty="0">
                <a:solidFill>
                  <a:schemeClr val="accent2"/>
                </a:solidFill>
              </a:rPr>
              <a:t>Budget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48B59-7D71-D880-4CEF-1F6AB5B4C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572000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2"/>
                </a:solidFill>
              </a:rPr>
              <a:t>More than 90% of District’s trash customers are residential with a 90-gal can</a:t>
            </a: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algn="just"/>
            <a:endParaRPr lang="en-US" sz="1800" dirty="0">
              <a:solidFill>
                <a:schemeClr val="accent2"/>
              </a:solidFill>
            </a:endParaRPr>
          </a:p>
          <a:p>
            <a:pPr lvl="1" algn="just"/>
            <a:endParaRPr lang="en-US" sz="1800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en-US" sz="1800" b="0" i="0" dirty="0">
              <a:solidFill>
                <a:schemeClr val="accent2"/>
              </a:solidFill>
              <a:effectLst/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9F850A-56D6-74B2-270C-E5E3EBA9A4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5F10A6A-6FF3-4C95-9872-E7DC035CC0A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C80FDE-3783-8CD2-22D7-B3DA0B031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537" y="2453878"/>
            <a:ext cx="6746926" cy="362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69614"/>
      </p:ext>
    </p:extLst>
  </p:cSld>
  <p:clrMapOvr>
    <a:masterClrMapping/>
  </p:clrMapOvr>
</p:sld>
</file>

<file path=ppt/theme/theme1.xml><?xml version="1.0" encoding="utf-8"?>
<a:theme xmlns:a="http://schemas.openxmlformats.org/drawingml/2006/main" name="RCS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4617</TotalTime>
  <Words>777</Words>
  <Application>Microsoft Office PowerPoint</Application>
  <PresentationFormat>On-screen Show (4:3)</PresentationFormat>
  <Paragraphs>346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RCSD</vt:lpstr>
      <vt:lpstr>  Director Memorandum 2025-59 PUBLIC PROTEST HEARING – Consideration to Adopt Resolution No. 2025-928, A Resolution of the Board of RCSD Establishing Residential and Commercial Trash Collection Fees within the District’s Service Area</vt:lpstr>
      <vt:lpstr>DM 2025-59</vt:lpstr>
      <vt:lpstr>Background</vt:lpstr>
      <vt:lpstr>Historical Residential Rates</vt:lpstr>
      <vt:lpstr>Historical Residential Rates</vt:lpstr>
      <vt:lpstr>Proposed FY 2024|2025</vt:lpstr>
      <vt:lpstr>Background</vt:lpstr>
      <vt:lpstr>Background</vt:lpstr>
      <vt:lpstr>Budget Considerations</vt:lpstr>
      <vt:lpstr>Budget Considerations</vt:lpstr>
      <vt:lpstr>Proposed Residential Rates</vt:lpstr>
      <vt:lpstr>Proposed Residential Rates</vt:lpstr>
      <vt:lpstr>Budget Considerations</vt:lpstr>
      <vt:lpstr>Budget Considerations</vt:lpstr>
      <vt:lpstr>Other Proposition 218 Considerations</vt:lpstr>
      <vt:lpstr>Other Proposition 218 Considerations</vt:lpstr>
      <vt:lpstr>Recommendation</vt:lpstr>
      <vt:lpstr>PowerPoint Presentation</vt:lpstr>
    </vt:vector>
  </TitlesOfParts>
  <Company>Michael Merino Architects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Jennings</dc:creator>
  <cp:lastModifiedBy>Brian Laddusaw</cp:lastModifiedBy>
  <cp:revision>308</cp:revision>
  <cp:lastPrinted>2025-02-06T23:13:02Z</cp:lastPrinted>
  <dcterms:created xsi:type="dcterms:W3CDTF">2009-05-29T18:33:58Z</dcterms:created>
  <dcterms:modified xsi:type="dcterms:W3CDTF">2025-06-26T20:55:18Z</dcterms:modified>
</cp:coreProperties>
</file>