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9" r:id="rId2"/>
    <p:sldId id="415" r:id="rId3"/>
    <p:sldId id="413" r:id="rId4"/>
    <p:sldId id="414" r:id="rId5"/>
    <p:sldId id="418" r:id="rId6"/>
    <p:sldId id="419" r:id="rId7"/>
    <p:sldId id="420" r:id="rId8"/>
    <p:sldId id="426" r:id="rId9"/>
    <p:sldId id="421" r:id="rId10"/>
    <p:sldId id="425" r:id="rId11"/>
    <p:sldId id="423" r:id="rId12"/>
    <p:sldId id="422" r:id="rId13"/>
    <p:sldId id="320" r:id="rId14"/>
    <p:sldId id="319" r:id="rId1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000099"/>
    <a:srgbClr val="0086EA"/>
    <a:srgbClr val="292929"/>
    <a:srgbClr val="000000"/>
    <a:srgbClr val="003399"/>
    <a:srgbClr val="CC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8" autoAdjust="0"/>
  </p:normalViewPr>
  <p:slideViewPr>
    <p:cSldViewPr>
      <p:cViewPr varScale="1">
        <p:scale>
          <a:sx n="150" d="100"/>
          <a:sy n="150" d="100"/>
        </p:scale>
        <p:origin x="209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73" y="1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296E7364-FD99-42E2-939A-8A468BA4C380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847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73" y="8829847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F241D799-8E5F-4FCD-B852-A9FBD33682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84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673" y="0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E13A8810-3BB5-4FDF-AB62-02243E4AB83A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0" tIns="45345" rIns="90690" bIns="4534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55" y="4473243"/>
            <a:ext cx="5607691" cy="3661502"/>
          </a:xfrm>
          <a:prstGeom prst="rect">
            <a:avLst/>
          </a:prstGeom>
        </p:spPr>
        <p:txBody>
          <a:bodyPr vert="horz" lIns="90690" tIns="45345" rIns="90690" bIns="453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846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673" y="8829846"/>
            <a:ext cx="3038155" cy="4665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88F27417-1DE2-4B56-AFF3-2EC3419FC7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383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B2E57-16CD-6F87-C6AC-5BE0978D9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57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60D2E-791D-9BB2-051D-9E0A910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3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7C56F-9879-BFE4-DFF9-5378889ED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594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98266" y="6007934"/>
            <a:ext cx="10207760" cy="850066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7887F70-AA86-3908-67B6-990401112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72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23FBB-001A-0C85-5779-DC6022AB3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67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A1F8A-DC40-9AD7-726D-DB9133F28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88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CF36356-BDD5-6FB9-2A4C-3E8023FC9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5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D30AAC9-9B87-34F0-F6EB-0568B6CD80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7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1A3EAF8-AD64-3781-1029-A9C547253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6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33B25E0-D69E-896E-47C4-B721D7898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25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4D91289-914C-445B-D704-9C1288C10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98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84F75DE-7643-8147-94ED-38D7E02E3D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1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Line 12"/>
          <p:cNvSpPr>
            <a:spLocks noChangeShapeType="1"/>
          </p:cNvSpPr>
          <p:nvPr userDrawn="1"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762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27" name="Picture 16" descr="water drip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8" name="Group 10"/>
          <p:cNvGrpSpPr>
            <a:grpSpLocks/>
          </p:cNvGrpSpPr>
          <p:nvPr userDrawn="1"/>
        </p:nvGrpSpPr>
        <p:grpSpPr bwMode="auto">
          <a:xfrm>
            <a:off x="152400" y="381000"/>
            <a:ext cx="1295400" cy="1295400"/>
            <a:chOff x="152400" y="381000"/>
            <a:chExt cx="1295400" cy="1295400"/>
          </a:xfrm>
        </p:grpSpPr>
        <p:pic>
          <p:nvPicPr>
            <p:cNvPr id="1042" name="Picture 18" descr="RCSD Logo for ppt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18FF25"/>
                </a:clrFrom>
                <a:clrTo>
                  <a:srgbClr val="18FF2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381000"/>
              <a:ext cx="1295400" cy="1295400"/>
            </a:xfrm>
            <a:prstGeom prst="rect">
              <a:avLst/>
            </a:prstGeom>
            <a:noFill/>
            <a:effectLst>
              <a:outerShdw dist="35921" dir="2700000" algn="ctr" rotWithShape="0">
                <a:srgbClr val="292929">
                  <a:alpha val="50000"/>
                </a:srgbClr>
              </a:outerShdw>
            </a:effectLst>
          </p:spPr>
        </p:pic>
        <p:sp>
          <p:nvSpPr>
            <p:cNvPr id="1044" name="AutoShape 20"/>
            <p:cNvSpPr>
              <a:spLocks noChangeArrowheads="1"/>
            </p:cNvSpPr>
            <p:nvPr userDrawn="1"/>
          </p:nvSpPr>
          <p:spPr bwMode="auto">
            <a:xfrm>
              <a:off x="152400" y="381000"/>
              <a:ext cx="1295400" cy="1295400"/>
            </a:xfrm>
            <a:custGeom>
              <a:avLst/>
              <a:gdLst>
                <a:gd name="G0" fmla="+- 975 0 0"/>
                <a:gd name="G1" fmla="+- 21600 0 975"/>
                <a:gd name="G2" fmla="+- 21600 0 97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975" y="10800"/>
                  </a:moveTo>
                  <a:cubicBezTo>
                    <a:pt x="975" y="16226"/>
                    <a:pt x="5374" y="20625"/>
                    <a:pt x="10800" y="20625"/>
                  </a:cubicBezTo>
                  <a:cubicBezTo>
                    <a:pt x="16226" y="20625"/>
                    <a:pt x="20625" y="16226"/>
                    <a:pt x="20625" y="10800"/>
                  </a:cubicBezTo>
                  <a:cubicBezTo>
                    <a:pt x="20625" y="5374"/>
                    <a:pt x="16226" y="975"/>
                    <a:pt x="10800" y="975"/>
                  </a:cubicBezTo>
                  <a:cubicBezTo>
                    <a:pt x="5374" y="975"/>
                    <a:pt x="975" y="5374"/>
                    <a:pt x="975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C9AB982-05B4-A8CF-CB60-48DF57EFA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55E1B-01AE-4F1D-97A6-605E0EFDE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458200" cy="2667000"/>
          </a:xfrm>
        </p:spPr>
        <p:txBody>
          <a:bodyPr/>
          <a:lstStyle/>
          <a:p>
            <a:pPr algn="l"/>
            <a:br>
              <a:rPr lang="en-US" sz="3600" b="1" dirty="0">
                <a:solidFill>
                  <a:schemeClr val="accent2"/>
                </a:solidFill>
              </a:rPr>
            </a:br>
            <a:br>
              <a:rPr lang="en-US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lang="en-US" sz="2800" b="1" u="sng" dirty="0">
                <a:solidFill>
                  <a:schemeClr val="accent2"/>
                </a:solidFill>
              </a:rPr>
              <a:t>Director Memorandum 2026-72</a:t>
            </a:r>
            <a:br>
              <a:rPr lang="en-US" sz="2800" b="1" u="sng" dirty="0">
                <a:solidFill>
                  <a:schemeClr val="accent2"/>
                </a:solidFill>
              </a:rPr>
            </a:br>
            <a:r>
              <a:rPr lang="en-US" sz="2800" b="1" dirty="0">
                <a:solidFill>
                  <a:schemeClr val="accent2"/>
                </a:solidFill>
              </a:rPr>
              <a:t>Discussion Regarding Fire Station Roof Replacement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396D3-E760-4B33-A841-82A67801E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676400"/>
          </a:xfrm>
        </p:spPr>
        <p:txBody>
          <a:bodyPr/>
          <a:lstStyle/>
          <a:p>
            <a:pPr algn="l"/>
            <a:endParaRPr lang="en-US" sz="1600" i="1" dirty="0">
              <a:solidFill>
                <a:srgbClr val="0033CC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>
                <a:solidFill>
                  <a:schemeClr val="accent2"/>
                </a:solidFill>
              </a:rPr>
              <a:t>August 20, </a:t>
            </a:r>
            <a:r>
              <a:rPr lang="en-US" sz="1400" dirty="0">
                <a:solidFill>
                  <a:schemeClr val="accent2"/>
                </a:solidFill>
              </a:rPr>
              <a:t>2026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49A44-741D-EE0A-40EF-3199DCAE8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4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C552-A702-579E-C7A8-CB2C26D2D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A3C53B8-EC79-3BD5-E1B9-26DA8AE16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CA5D7-23E1-2ECE-65F0-C26ADBFDAC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100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42528-5F49-BC9E-4C36-7364AE905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6360D62-5E6A-C4BF-A22B-1A6EF69592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82" y="1600200"/>
            <a:ext cx="8050436" cy="452596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C6B48-44C9-9337-E11F-1F183ECD68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652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696F1-56EB-7C1A-5FCA-39F0088C5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546FE1-60F7-528F-3E8B-07CFB1D5CB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ED7E1-FD97-2AE8-1254-A6EE628EC1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434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7684B-CF7E-42EF-ABD5-BABF2C30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Summary</a:t>
            </a:r>
            <a:endParaRPr lang="en-US" sz="2400" b="1" u="sng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33158-3E36-D379-38FE-FBE9621F6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sz="1800" dirty="0">
              <a:solidFill>
                <a:schemeClr val="accent2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n-US" sz="2000" b="0" i="0" dirty="0">
                <a:solidFill>
                  <a:schemeClr val="accent2"/>
                </a:solidFill>
              </a:rPr>
              <a:t>1. Standing Seam Metal Roofing</a:t>
            </a:r>
          </a:p>
          <a:p>
            <a:pPr algn="just"/>
            <a:r>
              <a:rPr lang="en-US" sz="2000" b="0" i="0" dirty="0">
                <a:solidFill>
                  <a:schemeClr val="accent2"/>
                </a:solidFill>
              </a:rPr>
              <a:t>Provides the best balance of durability, low maintenance, fire resistance, and long-term value.</a:t>
            </a:r>
          </a:p>
          <a:p>
            <a:pPr algn="just"/>
            <a:endParaRPr lang="en-US" sz="2000" b="0" i="0" dirty="0">
              <a:solidFill>
                <a:schemeClr val="accent2"/>
              </a:solidFill>
            </a:endParaRPr>
          </a:p>
          <a:p>
            <a:pPr algn="just"/>
            <a:r>
              <a:rPr lang="en-US" sz="2000" b="0" i="0" dirty="0">
                <a:solidFill>
                  <a:schemeClr val="accent2"/>
                </a:solidFill>
              </a:rPr>
              <a:t>2. New Concrete or Clay Tile Roof</a:t>
            </a:r>
          </a:p>
          <a:p>
            <a:pPr algn="just"/>
            <a:r>
              <a:rPr lang="en-US" sz="2000" b="0" i="0" dirty="0">
                <a:solidFill>
                  <a:schemeClr val="accent2"/>
                </a:solidFill>
              </a:rPr>
              <a:t>Maintains the existing appearance of the station and provides excellent longevity, though at a higher maintenance burden.</a:t>
            </a:r>
          </a:p>
          <a:p>
            <a:pPr algn="just"/>
            <a:endParaRPr lang="en-US" sz="2000" b="0" i="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r>
              <a:rPr lang="en-US" sz="1800" b="0" i="0" dirty="0">
                <a:solidFill>
                  <a:schemeClr val="accent2"/>
                </a:solidFill>
                <a:effectLst/>
              </a:rPr>
              <a:t>Currently the Fire Station has approximately $4.1 million in fire mitigation funds available.  These are funds restricted for capital fire station related activity.  Also, in the FY 2026|2027 Fire / Weed Abatement Fund Budget  is $250,000 (Line 20) which is allocated for asset acquisitions and replacements (Attachment 1).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57036C-8765-1BD5-8FA3-CDAA8FADD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2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4"/>
          <p:cNvSpPr txBox="1"/>
          <p:nvPr/>
        </p:nvSpPr>
        <p:spPr>
          <a:xfrm>
            <a:off x="2819400" y="5638800"/>
            <a:ext cx="3505200" cy="53340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Rubidoux Community Services District</a:t>
            </a:r>
          </a:p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Office: 951.684.7580</a:t>
            </a:r>
          </a:p>
          <a:p>
            <a:pPr algn="ctr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www.rcsd.org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590799" y="2286000"/>
            <a:ext cx="3962402" cy="1020618"/>
            <a:chOff x="2057399" y="1981200"/>
            <a:chExt cx="5029201" cy="1295400"/>
          </a:xfrm>
          <a:effectLst>
            <a:reflection blurRad="25400" stA="50000" endA="300" endPos="60000" dir="5400000" sy="-100000" algn="bl" rotWithShape="0"/>
          </a:effectLst>
        </p:grpSpPr>
        <p:sp>
          <p:nvSpPr>
            <p:cNvPr id="16" name="Rounded Rectangle 15"/>
            <p:cNvSpPr/>
            <p:nvPr/>
          </p:nvSpPr>
          <p:spPr>
            <a:xfrm>
              <a:off x="2057400" y="1981200"/>
              <a:ext cx="5029200" cy="1295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7399" y="1981200"/>
              <a:ext cx="50292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2"/>
                  </a:solidFill>
                </a:rPr>
                <a:t>Questions</a:t>
              </a:r>
            </a:p>
          </p:txBody>
        </p:sp>
      </p:grpSp>
      <p:sp>
        <p:nvSpPr>
          <p:cNvPr id="18" name="Slide Number Placeholder 1"/>
          <p:cNvSpPr>
            <a:spLocks noGrp="1"/>
          </p:cNvSpPr>
          <p:nvPr/>
        </p:nvSpPr>
        <p:spPr>
          <a:xfrm>
            <a:off x="76200" y="632460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5E0F86-530E-0543-A407-2D1212571E0B}" type="slidenum">
              <a:rPr lang="en-US"/>
              <a:t>14</a:t>
            </a:fld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FFD02-7CA1-F0D7-3740-5AFD6E189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3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68863-9A07-122B-D076-2AF47B4BF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DC17D37-F845-E3BA-9570-8C20E19AE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1219200"/>
            <a:ext cx="8229600" cy="1143000"/>
          </a:xfrm>
        </p:spPr>
        <p:txBody>
          <a:bodyPr/>
          <a:lstStyle/>
          <a:p>
            <a:r>
              <a:rPr lang="en-US" dirty="0"/>
              <a:t>Current Roof Condition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57D601-4510-CBE7-BA49-A5383DC554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F51EE1EC-ECE2-2E0D-7E28-DBD138FC36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6981"/>
            <a:ext cx="4038600" cy="2692400"/>
          </a:xfrm>
          <a:prstGeom prst="rect">
            <a:avLst/>
          </a:prstGeom>
        </p:spPr>
      </p:pic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6EB35601-E5F4-28D4-DE10-581366595F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6981"/>
            <a:ext cx="40386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85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99B50-EEF0-6C4E-C4D0-6569011C3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2BC23197-7872-2132-88AA-1C8D2FBE1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2E1B6-447E-3870-2A0D-8BD51BD321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48D1923C-EB2E-74FF-02A9-14E7573538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6981"/>
            <a:ext cx="4038600" cy="2692400"/>
          </a:xfrm>
          <a:prstGeom prst="rect">
            <a:avLst/>
          </a:prstGeom>
        </p:spPr>
      </p:pic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994FCAE7-C2C5-E886-E3CA-3BBF15966ED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6981"/>
            <a:ext cx="40386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41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9D7F0-BB9E-4B39-D961-5BA9F8E0D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E00C1B05-A125-5B3F-6618-47C054E9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D14D02-9813-6D5C-2AFD-04E03DB35D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897D2ED0-3B75-AA16-CB45-D610A24859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6981"/>
            <a:ext cx="4038600" cy="2692400"/>
          </a:xfrm>
          <a:prstGeom prst="rect">
            <a:avLst/>
          </a:prstGeom>
        </p:spPr>
      </p:pic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285F1CB9-0EB7-A584-FCC3-46C9A1189CD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6981"/>
            <a:ext cx="40386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11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5B1D2-F563-F937-3EA0-0133D7564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B5171B1-BEF6-BDC9-8BFA-A0E3D4CD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C43BF5F-F4F6-D180-B58C-2CA78D9280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2" y="1143000"/>
            <a:ext cx="7678936" cy="511929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C5CCF-BFEC-CDEC-69C3-533921939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706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C0F01-5DE1-0C38-D7D5-789E964ED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0237250-D20F-24CC-74CF-731FD6175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4E01E33-38A5-86F7-542E-4706F46E2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1800" b="1" dirty="0"/>
              <a:t>Option 1: Concrete or Clay Tile Roofing</a:t>
            </a:r>
          </a:p>
          <a:p>
            <a:r>
              <a:rPr lang="en-US" sz="1200" dirty="0"/>
              <a:t>Description</a:t>
            </a:r>
          </a:p>
          <a:p>
            <a:r>
              <a:rPr lang="en-US" sz="1200" dirty="0"/>
              <a:t>This option replaces the existing roof with a new tile roofing system that maintains similar appearance of the facility. Tile style would be evaluated for potential foot traffic to avoid risk of damage.</a:t>
            </a:r>
          </a:p>
          <a:p>
            <a:r>
              <a:rPr lang="en-US" sz="1200" dirty="0"/>
              <a:t>Benefits</a:t>
            </a:r>
          </a:p>
          <a:p>
            <a:r>
              <a:rPr lang="en-US" sz="1200" dirty="0"/>
              <a:t>•	Long service life, often exceeding 50 years when properly maintained. [roofobservations.com]</a:t>
            </a:r>
          </a:p>
          <a:p>
            <a:r>
              <a:rPr lang="en-US" sz="1200" dirty="0"/>
              <a:t>•	Excellent resistance to fire, an important characteristic for emergency service facilities.</a:t>
            </a:r>
          </a:p>
          <a:p>
            <a:r>
              <a:rPr lang="en-US" sz="1200" dirty="0"/>
              <a:t>•	Attractive appearance is consistent with Southern California architecture.</a:t>
            </a:r>
          </a:p>
          <a:p>
            <a:r>
              <a:rPr lang="en-US" sz="1200" dirty="0"/>
              <a:t>•	Durable against ultraviolet (UV) exposure and extreme heat.</a:t>
            </a:r>
          </a:p>
          <a:p>
            <a:r>
              <a:rPr lang="en-US" sz="1200" dirty="0"/>
              <a:t>•	Individual tiles can be replaced if damaged.</a:t>
            </a:r>
          </a:p>
          <a:p>
            <a:r>
              <a:rPr lang="en-US" sz="1200" dirty="0"/>
              <a:t>Drawbacks</a:t>
            </a:r>
          </a:p>
          <a:p>
            <a:r>
              <a:rPr lang="en-US" sz="1200" dirty="0"/>
              <a:t>•	Highest structural weight of the options reviewed.</a:t>
            </a:r>
          </a:p>
          <a:p>
            <a:r>
              <a:rPr lang="en-US" sz="1200" dirty="0"/>
              <a:t>•	More expensive installation costs.</a:t>
            </a:r>
          </a:p>
          <a:p>
            <a:r>
              <a:rPr lang="en-US" sz="1200" dirty="0"/>
              <a:t>•	Individual tiles can crack from foot traffic or falling debris.</a:t>
            </a:r>
          </a:p>
          <a:p>
            <a:r>
              <a:rPr lang="en-US" sz="1200" dirty="0"/>
              <a:t>•	Periodic maintenance is required to replace broken tiles and maintain the underlayment.</a:t>
            </a:r>
          </a:p>
          <a:p>
            <a:endParaRPr lang="en-US" sz="1200" dirty="0"/>
          </a:p>
          <a:p>
            <a:r>
              <a:rPr lang="en-US" sz="1200" dirty="0"/>
              <a:t>Suitable For</a:t>
            </a:r>
          </a:p>
          <a:p>
            <a:pPr marL="0" indent="0">
              <a:buNone/>
            </a:pPr>
            <a:r>
              <a:rPr lang="en-US" sz="1200" dirty="0"/>
              <a:t>•	Facilities where architectural appearance is a high priority and long-term aesthetics are important.</a:t>
            </a:r>
          </a:p>
          <a:p>
            <a:endParaRPr lang="en-US" sz="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E703D-9399-9379-7E7D-0598DF5323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45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329A3-C70B-2123-1D71-6E78ED1DE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3F3A7B5-AC66-10C4-94DA-A3EF8C26F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8B573FE-91AC-DC08-5FF1-75B4BDD7E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1800" b="1" dirty="0"/>
              <a:t>Option 2: Standing Seam Metal Roofing</a:t>
            </a:r>
          </a:p>
          <a:p>
            <a:r>
              <a:rPr lang="en-US" sz="1200" dirty="0"/>
              <a:t>Description</a:t>
            </a:r>
          </a:p>
          <a:p>
            <a:r>
              <a:rPr lang="en-US" sz="1200" dirty="0"/>
              <a:t>Standing seam metal roofing consists of continuous metal panels with raised seams that interlock together to provide weather protection.</a:t>
            </a:r>
          </a:p>
          <a:p>
            <a:r>
              <a:rPr lang="en-US" sz="1200" dirty="0"/>
              <a:t>Benefits</a:t>
            </a:r>
          </a:p>
          <a:p>
            <a:r>
              <a:rPr lang="en-US" sz="1200" dirty="0"/>
              <a:t>•	Service life typically ranges from 40 to 70 years.</a:t>
            </a:r>
          </a:p>
          <a:p>
            <a:r>
              <a:rPr lang="en-US" sz="1200" dirty="0"/>
              <a:t>•	Excellent fire resistance.</a:t>
            </a:r>
          </a:p>
          <a:p>
            <a:r>
              <a:rPr lang="en-US" sz="1200" dirty="0"/>
              <a:t>•	Extremely durable in high heat and severe weather conditions.</a:t>
            </a:r>
          </a:p>
          <a:p>
            <a:r>
              <a:rPr lang="en-US" sz="1200" dirty="0"/>
              <a:t>•	Lightweight compared to tile roofs.</a:t>
            </a:r>
          </a:p>
          <a:p>
            <a:r>
              <a:rPr lang="en-US" sz="1200" dirty="0"/>
              <a:t>•	Minimal maintenance requirements.</a:t>
            </a:r>
          </a:p>
          <a:p>
            <a:r>
              <a:rPr lang="en-US" sz="1200" dirty="0"/>
              <a:t>•	Reflective coatings can significantly reduce summer cooling costs.</a:t>
            </a:r>
          </a:p>
          <a:p>
            <a:r>
              <a:rPr lang="en-US" sz="1200" dirty="0"/>
              <a:t>•	Compatible with future solar panel installations.</a:t>
            </a:r>
          </a:p>
          <a:p>
            <a:r>
              <a:rPr lang="en-US" sz="1200" dirty="0"/>
              <a:t>Drawbacks</a:t>
            </a:r>
          </a:p>
          <a:p>
            <a:r>
              <a:rPr lang="en-US" sz="1200" dirty="0"/>
              <a:t>•	Higher initial cost than some membrane roofing systems.</a:t>
            </a:r>
          </a:p>
          <a:p>
            <a:r>
              <a:rPr lang="en-US" sz="1200" dirty="0"/>
              <a:t>•	May require specialized contractors for installation.</a:t>
            </a:r>
          </a:p>
          <a:p>
            <a:r>
              <a:rPr lang="en-US" sz="1200" dirty="0"/>
              <a:t>•	Can experience cosmetic denting from severe impacts.</a:t>
            </a:r>
          </a:p>
          <a:p>
            <a:r>
              <a:rPr lang="en-US" sz="1200" dirty="0"/>
              <a:t>Suitable For</a:t>
            </a:r>
          </a:p>
          <a:p>
            <a:r>
              <a:rPr lang="en-US" sz="1200" dirty="0"/>
              <a:t>•	Public safety facilities seeking a long-lasting, resilient roofing system with low maintenance costs.</a:t>
            </a:r>
          </a:p>
          <a:p>
            <a:endParaRPr lang="en-US" sz="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27F8C-9B0E-B1FA-F8CD-99FC4AA30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560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444E6-3DB2-4BCF-8FFD-FC8E3719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A4EA8EC-AB95-274F-EEDF-A9431E066F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" y="2080101"/>
            <a:ext cx="6416040" cy="356616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9C529-9940-D50F-01DE-166B735147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917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5D69C-8633-FBE9-7B99-3DF60D3A1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75C7C6B-78FB-94C1-7C7A-97D5835F7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43D1E3-8E30-64B7-7B78-A5F11FA11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807176"/>
      </p:ext>
    </p:extLst>
  </p:cSld>
  <p:clrMapOvr>
    <a:masterClrMapping/>
  </p:clrMapOvr>
</p:sld>
</file>

<file path=ppt/theme/theme1.xml><?xml version="1.0" encoding="utf-8"?>
<a:theme xmlns:a="http://schemas.openxmlformats.org/drawingml/2006/main" name="RCSD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5135</TotalTime>
  <Words>475</Words>
  <Application>Microsoft Office PowerPoint</Application>
  <PresentationFormat>On-screen Show (4:3)</PresentationFormat>
  <Paragraphs>70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RCSD</vt:lpstr>
      <vt:lpstr>  Director Memorandum 2026-72 Discussion Regarding Fire Station Roof Replacement</vt:lpstr>
      <vt:lpstr>Current Roof Condition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PowerPoint Presentation</vt:lpstr>
    </vt:vector>
  </TitlesOfParts>
  <Company>Michael Merino Architects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Jennings</dc:creator>
  <cp:lastModifiedBy>Kirk Hamblin</cp:lastModifiedBy>
  <cp:revision>315</cp:revision>
  <cp:lastPrinted>2025-02-06T23:13:02Z</cp:lastPrinted>
  <dcterms:created xsi:type="dcterms:W3CDTF">2009-05-29T18:33:58Z</dcterms:created>
  <dcterms:modified xsi:type="dcterms:W3CDTF">2026-08-20T19:38:30Z</dcterms:modified>
</cp:coreProperties>
</file>