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20" r:id="rId3"/>
    <p:sldId id="321" r:id="rId4"/>
    <p:sldId id="322" r:id="rId5"/>
    <p:sldId id="326" r:id="rId6"/>
    <p:sldId id="323" r:id="rId7"/>
    <p:sldId id="324" r:id="rId8"/>
    <p:sldId id="325" r:id="rId9"/>
    <p:sldId id="319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0086EA"/>
    <a:srgbClr val="292929"/>
    <a:srgbClr val="000000"/>
    <a:srgbClr val="003399"/>
    <a:srgbClr val="CC9900"/>
    <a:srgbClr val="FFCC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8" autoAdjust="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296E7364-FD99-42E2-939A-8A468BA4C380}" type="datetimeFigureOut">
              <a:rPr lang="en-US" smtClean="0"/>
              <a:t>6/5/2025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F241D799-8E5F-4FCD-B852-A9FBD33682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44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E13A8810-3BB5-4FDF-AB62-02243E4AB83A}" type="datetimeFigureOut">
              <a:rPr lang="en-US" smtClean="0"/>
              <a:t>6/5/2025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73243"/>
            <a:ext cx="5607691" cy="3661502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88F27417-1DE2-4B56-AFF3-2EC3419FC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833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157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059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98266" y="6007934"/>
            <a:ext cx="10207760" cy="85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72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6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8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0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7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79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2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2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6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16" descr="water dri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8" name="Group 10"/>
          <p:cNvGrpSpPr>
            <a:grpSpLocks/>
          </p:cNvGrpSpPr>
          <p:nvPr userDrawn="1"/>
        </p:nvGrpSpPr>
        <p:grpSpPr bwMode="auto">
          <a:xfrm>
            <a:off x="152400" y="381000"/>
            <a:ext cx="1295400" cy="1295400"/>
            <a:chOff x="152400" y="381000"/>
            <a:chExt cx="1295400" cy="1295400"/>
          </a:xfrm>
        </p:grpSpPr>
        <p:pic>
          <p:nvPicPr>
            <p:cNvPr id="1042" name="Picture 18" descr="RCSD Logo for pp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18FF25"/>
                </a:clrFrom>
                <a:clrTo>
                  <a:srgbClr val="18FF2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381000"/>
              <a:ext cx="1295400" cy="1295400"/>
            </a:xfrm>
            <a:prstGeom prst="rect">
              <a:avLst/>
            </a:prstGeom>
            <a:noFill/>
            <a:effectLst>
              <a:outerShdw dist="35921" dir="2700000" algn="ctr" rotWithShape="0">
                <a:srgbClr val="292929">
                  <a:alpha val="50000"/>
                </a:srgbClr>
              </a:outerShdw>
            </a:effectLst>
          </p:spPr>
        </p:pic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>
              <a:off x="152400" y="381000"/>
              <a:ext cx="1295400" cy="1295400"/>
            </a:xfrm>
            <a:custGeom>
              <a:avLst/>
              <a:gdLst>
                <a:gd name="G0" fmla="+- 975 0 0"/>
                <a:gd name="G1" fmla="+- 21600 0 975"/>
                <a:gd name="G2" fmla="+- 21600 0 975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975" y="10800"/>
                  </a:moveTo>
                  <a:cubicBezTo>
                    <a:pt x="975" y="16226"/>
                    <a:pt x="5374" y="20625"/>
                    <a:pt x="10800" y="20625"/>
                  </a:cubicBezTo>
                  <a:cubicBezTo>
                    <a:pt x="16226" y="20625"/>
                    <a:pt x="20625" y="16226"/>
                    <a:pt x="20625" y="10800"/>
                  </a:cubicBezTo>
                  <a:cubicBezTo>
                    <a:pt x="20625" y="5374"/>
                    <a:pt x="16226" y="975"/>
                    <a:pt x="10800" y="975"/>
                  </a:cubicBezTo>
                  <a:cubicBezTo>
                    <a:pt x="5374" y="975"/>
                    <a:pt x="975" y="5374"/>
                    <a:pt x="975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5E1B-01AE-4F1D-97A6-605E0EFDE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PUBLIC HEARING – Assembly Bill (AB) 2561 </a:t>
            </a:r>
            <a:br>
              <a:rPr lang="en-US" sz="2400" b="1" dirty="0">
                <a:solidFill>
                  <a:schemeClr val="accent2"/>
                </a:solidFill>
              </a:rPr>
            </a:br>
            <a:r>
              <a:rPr lang="en-US" sz="2400" b="1" dirty="0">
                <a:solidFill>
                  <a:schemeClr val="accent2"/>
                </a:solidFill>
              </a:rPr>
              <a:t>Annual Compliance Update on Vacancies </a:t>
            </a:r>
            <a:br>
              <a:rPr lang="en-US" sz="2400" b="1" dirty="0">
                <a:solidFill>
                  <a:schemeClr val="accent2"/>
                </a:solidFill>
              </a:rPr>
            </a:br>
            <a:br>
              <a:rPr lang="en-US" sz="2400" dirty="0">
                <a:solidFill>
                  <a:schemeClr val="accent2"/>
                </a:solidFill>
                <a:latin typeface="Calibri" panose="020F0502020204030204" pitchFamily="34" charset="0"/>
              </a:rPr>
            </a:b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96D3-E760-4B33-A841-82A67801E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sz="1600" i="1" dirty="0">
              <a:solidFill>
                <a:srgbClr val="0033CC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Staff Presentation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June 5,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6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311F-84AB-1915-075D-6F28795A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33400"/>
          </a:xfrm>
        </p:spPr>
        <p:txBody>
          <a:bodyPr/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4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Background of AB 2561</a:t>
            </a:r>
            <a:br>
              <a:rPr lang="en-US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30740-4967-22A2-FC94-B449C131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Effective: January 1, 2025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Purpose:</a:t>
            </a:r>
          </a:p>
          <a:p>
            <a:pPr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Promote transparency in vacancies and recruitment efforts</a:t>
            </a:r>
          </a:p>
          <a:p>
            <a:pPr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Enhance public engagement</a:t>
            </a:r>
          </a:p>
          <a:p>
            <a:pPr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accent2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Encourage diverse participation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3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A1E16-F6FA-A01E-9E90-E11DFEAB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572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Compliance Requirements</a:t>
            </a:r>
            <a:endParaRPr lang="en-US" sz="24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DD451-8067-C841-AA5F-F59EA269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Annual update to the governing body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Report must include: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Job vacancies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Recruitment efforts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Retention activities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Information posted publicly on agency’s website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7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9968C-BAF8-0A1A-3AF3-AC8DF1AD9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  <a:latin typeface="+mn-lt"/>
              </a:rPr>
              <a:t>Reporting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63AE9-CBFA-77C6-0E52-4355442F2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Timeframe Covered:</a:t>
            </a:r>
          </a:p>
          <a:p>
            <a:pPr lvl="1"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May 31, 2024 – May 31,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1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AA30-2A81-D631-074E-6F714A73A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Vacancies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6D7B20-9E9F-3E40-CE2A-3A9AFB62A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334000"/>
            <a:ext cx="7086600" cy="7921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i="1" dirty="0">
                <a:solidFill>
                  <a:schemeClr val="accent2"/>
                </a:solidFill>
              </a:rPr>
              <a:t>Status: All positions have been filled and closed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5EA8B08-8075-A5CF-BD73-C20E87E6C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715326"/>
              </p:ext>
            </p:extLst>
          </p:nvPr>
        </p:nvGraphicFramePr>
        <p:xfrm>
          <a:off x="1066800" y="1905000"/>
          <a:ext cx="7086600" cy="287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965204001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2127549782"/>
                    </a:ext>
                  </a:extLst>
                </a:gridCol>
              </a:tblGrid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Position: 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Reason for Vacancy: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381488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Assistant General Manager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Refunded Position 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1031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Director of Engineering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Retirement 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50886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Engineering Technician/IT Business Systems/GIS Analyst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New Position 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017212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System Operator I/II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Vacancy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263439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Utility Maintenance Worker I/II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Vacancy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2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91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7D5A-4530-3A8D-F7EF-A8493B314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5334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Recruitment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EE012-BD85-14AB-23FC-E3398EF20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District Website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Social Media Platforms: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Instagram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Facebook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LinkedIn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Job Boards: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GovernmentJobs.com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BC Water Jobs</a:t>
            </a:r>
          </a:p>
          <a:p>
            <a:pPr lvl="1"/>
            <a:r>
              <a:rPr lang="en-US" sz="2000" b="1" dirty="0">
                <a:solidFill>
                  <a:schemeClr val="accent2"/>
                </a:solidFill>
              </a:rPr>
              <a:t>American Water Works Association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9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F661D-6EFF-9810-530D-FBDB3320A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27038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Legal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10531-50EC-7492-28C4-CB27FE31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449763"/>
          </a:xfrm>
        </p:spPr>
        <p:txBody>
          <a:bodyPr/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/>
                </a:solidFill>
              </a:rPr>
              <a:t>Reviewed by General Counsel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/>
                </a:solidFill>
              </a:rPr>
              <a:t>Confirmed compliance with AB 2561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32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108C6-AAF2-C4B9-0A7F-99C928D2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  <a:latin typeface="+mn-lt"/>
              </a:rPr>
              <a:t>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46EF0-CDB3-9FD7-D2A7-31D129F03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Receive and file the memorandum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2"/>
                </a:solidFill>
              </a:rPr>
              <a:t>Continue with annual updates and outreach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4"/>
          <p:cNvSpPr txBox="1"/>
          <p:nvPr/>
        </p:nvSpPr>
        <p:spPr>
          <a:xfrm>
            <a:off x="2819400" y="5638800"/>
            <a:ext cx="3505200" cy="53340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Rubidoux Community Services District</a:t>
            </a:r>
          </a:p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Office: 951.684.7580</a:t>
            </a:r>
          </a:p>
          <a:p>
            <a:pPr algn="ctr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www.rcsd.org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590799" y="2286000"/>
            <a:ext cx="3962402" cy="1020618"/>
            <a:chOff x="2057399" y="1981200"/>
            <a:chExt cx="5029201" cy="1295400"/>
          </a:xfrm>
          <a:effectLst>
            <a:reflection blurRad="25400" stA="50000" endA="300" endPos="60000" dir="5400000" sy="-100000" algn="bl" rotWithShape="0"/>
          </a:effectLst>
        </p:grpSpPr>
        <p:sp>
          <p:nvSpPr>
            <p:cNvPr id="16" name="Rounded Rectangle 15"/>
            <p:cNvSpPr/>
            <p:nvPr/>
          </p:nvSpPr>
          <p:spPr>
            <a:xfrm>
              <a:off x="2057400" y="1981200"/>
              <a:ext cx="5029200" cy="1295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57399" y="1981200"/>
              <a:ext cx="50292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accent2"/>
                  </a:solidFill>
                </a:rPr>
                <a:t>Questions</a:t>
              </a:r>
            </a:p>
          </p:txBody>
        </p:sp>
      </p:grpSp>
      <p:sp>
        <p:nvSpPr>
          <p:cNvPr id="18" name="Slide Number Placeholder 1"/>
          <p:cNvSpPr>
            <a:spLocks noGrp="1"/>
          </p:cNvSpPr>
          <p:nvPr/>
        </p:nvSpPr>
        <p:spPr>
          <a:xfrm>
            <a:off x="76200" y="632460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0F86-530E-0543-A407-2D1212571E0B}" type="slidenum">
              <a:rPr lang="en-US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31202"/>
      </p:ext>
    </p:extLst>
  </p:cSld>
  <p:clrMapOvr>
    <a:masterClrMapping/>
  </p:clrMapOvr>
</p:sld>
</file>

<file path=ppt/theme/theme1.xml><?xml version="1.0" encoding="utf-8"?>
<a:theme xmlns:a="http://schemas.openxmlformats.org/drawingml/2006/main" name="RCS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4264</TotalTime>
  <Words>197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Symbol</vt:lpstr>
      <vt:lpstr>RCSD</vt:lpstr>
      <vt:lpstr>PUBLIC HEARING – Assembly Bill (AB) 2561  Annual Compliance Update on Vacancies   </vt:lpstr>
      <vt:lpstr>Background of AB 2561 </vt:lpstr>
      <vt:lpstr>Compliance Requirements</vt:lpstr>
      <vt:lpstr>Reporting Period</vt:lpstr>
      <vt:lpstr>Vacancies</vt:lpstr>
      <vt:lpstr>Recruitment Efforts</vt:lpstr>
      <vt:lpstr>Legal Compliance</vt:lpstr>
      <vt:lpstr>Recommendation</vt:lpstr>
      <vt:lpstr>PowerPoint Presentation</vt:lpstr>
    </vt:vector>
  </TitlesOfParts>
  <Company>Michael Merino Architects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Jennings</dc:creator>
  <cp:lastModifiedBy>Melissa Trujillo</cp:lastModifiedBy>
  <cp:revision>291</cp:revision>
  <cp:lastPrinted>2021-04-15T17:13:32Z</cp:lastPrinted>
  <dcterms:created xsi:type="dcterms:W3CDTF">2009-05-29T18:33:58Z</dcterms:created>
  <dcterms:modified xsi:type="dcterms:W3CDTF">2025-06-05T21:17:22Z</dcterms:modified>
</cp:coreProperties>
</file>