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29" r:id="rId2"/>
    <p:sldId id="394" r:id="rId3"/>
    <p:sldId id="400" r:id="rId4"/>
    <p:sldId id="401" r:id="rId5"/>
    <p:sldId id="402" r:id="rId6"/>
    <p:sldId id="403" r:id="rId7"/>
    <p:sldId id="404" r:id="rId8"/>
    <p:sldId id="405" r:id="rId9"/>
    <p:sldId id="406" r:id="rId10"/>
    <p:sldId id="407" r:id="rId11"/>
    <p:sldId id="408" r:id="rId12"/>
    <p:sldId id="320" r:id="rId13"/>
    <p:sldId id="319" r:id="rId1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33CC"/>
    <a:srgbClr val="000099"/>
    <a:srgbClr val="0086EA"/>
    <a:srgbClr val="292929"/>
    <a:srgbClr val="000000"/>
    <a:srgbClr val="003399"/>
    <a:srgbClr val="CC99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78" autoAdjust="0"/>
  </p:normalViewPr>
  <p:slideViewPr>
    <p:cSldViewPr>
      <p:cViewPr varScale="1">
        <p:scale>
          <a:sx n="105" d="100"/>
          <a:sy n="105" d="100"/>
        </p:scale>
        <p:origin x="179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8155" cy="464978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673" y="1"/>
            <a:ext cx="3038155" cy="464978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r">
              <a:defRPr sz="1200"/>
            </a:lvl1pPr>
          </a:lstStyle>
          <a:p>
            <a:fld id="{296E7364-FD99-42E2-939A-8A468BA4C380}" type="datetimeFigureOut">
              <a:rPr lang="en-US" smtClean="0"/>
              <a:t>6/18/2026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847"/>
            <a:ext cx="3038155" cy="464978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673" y="8829847"/>
            <a:ext cx="3038155" cy="464978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r">
              <a:defRPr sz="1200"/>
            </a:lvl1pPr>
          </a:lstStyle>
          <a:p>
            <a:fld id="{F241D799-8E5F-4FCD-B852-A9FBD33682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6844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155" cy="466554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673" y="0"/>
            <a:ext cx="3038155" cy="466554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r">
              <a:defRPr sz="1200"/>
            </a:lvl1pPr>
          </a:lstStyle>
          <a:p>
            <a:fld id="{E13A8810-3BB5-4FDF-AB62-02243E4AB83A}" type="datetimeFigureOut">
              <a:rPr lang="en-US" smtClean="0"/>
              <a:t>6/18/2026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2875" y="1162050"/>
            <a:ext cx="4184650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90" tIns="45345" rIns="90690" bIns="4534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355" y="4473243"/>
            <a:ext cx="5607691" cy="3661502"/>
          </a:xfrm>
          <a:prstGeom prst="rect">
            <a:avLst/>
          </a:prstGeom>
        </p:spPr>
        <p:txBody>
          <a:bodyPr vert="horz" lIns="90690" tIns="45345" rIns="90690" bIns="4534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846"/>
            <a:ext cx="3038155" cy="466554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673" y="8829846"/>
            <a:ext cx="3038155" cy="466554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r">
              <a:defRPr sz="1200"/>
            </a:lvl1pPr>
          </a:lstStyle>
          <a:p>
            <a:fld id="{88F27417-1DE2-4B56-AFF3-2EC3419FC7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383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DB2E57-16CD-6F87-C6AC-5BE0978D9E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573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D60D2E-791D-9BB2-051D-9E0A910D68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39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A7C56F-9879-BFE4-DFF9-5378889ED7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5945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498266" y="6007934"/>
            <a:ext cx="10207760" cy="850066"/>
          </a:xfrm>
          <a:prstGeom prst="rect">
            <a:avLst/>
          </a:prstGeom>
        </p:spPr>
      </p:pic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B7887F70-AA86-3908-67B6-990401112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727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823FBB-001A-0C85-5779-DC6022AB31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677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0A1F8A-DC40-9AD7-726D-DB9133F28A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882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3CF36356-BDD5-6FB9-2A4C-3E8023FC9A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58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0D30AAC9-9B87-34F0-F6EB-0568B6CD80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574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21A3EAF8-AD64-3781-1029-A9C5472536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967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A33B25E0-D69E-896E-47C4-B721D78981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253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14D91289-914C-445B-D704-9C1288C100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987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E84F75DE-7643-8147-94ED-38D7E02E3D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616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Line 12"/>
          <p:cNvSpPr>
            <a:spLocks noChangeShapeType="1"/>
          </p:cNvSpPr>
          <p:nvPr userDrawn="1"/>
        </p:nvSpPr>
        <p:spPr bwMode="auto">
          <a:xfrm>
            <a:off x="0" y="990600"/>
            <a:ext cx="9144000" cy="0"/>
          </a:xfrm>
          <a:prstGeom prst="line">
            <a:avLst/>
          </a:prstGeom>
          <a:noFill/>
          <a:ln w="762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1027" name="Picture 16" descr="water drip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28" name="Group 10"/>
          <p:cNvGrpSpPr>
            <a:grpSpLocks/>
          </p:cNvGrpSpPr>
          <p:nvPr userDrawn="1"/>
        </p:nvGrpSpPr>
        <p:grpSpPr bwMode="auto">
          <a:xfrm>
            <a:off x="152400" y="381000"/>
            <a:ext cx="1295400" cy="1295400"/>
            <a:chOff x="152400" y="381000"/>
            <a:chExt cx="1295400" cy="1295400"/>
          </a:xfrm>
        </p:grpSpPr>
        <p:pic>
          <p:nvPicPr>
            <p:cNvPr id="1042" name="Picture 18" descr="RCSD Logo for ppt"/>
            <p:cNvPicPr>
              <a:picLocks noChangeAspect="1" noChangeArrowheads="1"/>
            </p:cNvPicPr>
            <p:nvPr userDrawn="1"/>
          </p:nvPicPr>
          <p:blipFill>
            <a:blip r:embed="rId15">
              <a:clrChange>
                <a:clrFrom>
                  <a:srgbClr val="18FF25"/>
                </a:clrFrom>
                <a:clrTo>
                  <a:srgbClr val="18FF25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52400" y="381000"/>
              <a:ext cx="1295400" cy="1295400"/>
            </a:xfrm>
            <a:prstGeom prst="rect">
              <a:avLst/>
            </a:prstGeom>
            <a:noFill/>
            <a:effectLst>
              <a:outerShdw dist="35921" dir="2700000" algn="ctr" rotWithShape="0">
                <a:srgbClr val="292929">
                  <a:alpha val="50000"/>
                </a:srgbClr>
              </a:outerShdw>
            </a:effectLst>
          </p:spPr>
        </p:pic>
        <p:sp>
          <p:nvSpPr>
            <p:cNvPr id="1044" name="AutoShape 20"/>
            <p:cNvSpPr>
              <a:spLocks noChangeArrowheads="1"/>
            </p:cNvSpPr>
            <p:nvPr userDrawn="1"/>
          </p:nvSpPr>
          <p:spPr bwMode="auto">
            <a:xfrm>
              <a:off x="152400" y="381000"/>
              <a:ext cx="1295400" cy="1295400"/>
            </a:xfrm>
            <a:custGeom>
              <a:avLst/>
              <a:gdLst>
                <a:gd name="G0" fmla="+- 975 0 0"/>
                <a:gd name="G1" fmla="+- 21600 0 975"/>
                <a:gd name="G2" fmla="+- 21600 0 975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975" y="10800"/>
                  </a:moveTo>
                  <a:cubicBezTo>
                    <a:pt x="975" y="16226"/>
                    <a:pt x="5374" y="20625"/>
                    <a:pt x="10800" y="20625"/>
                  </a:cubicBezTo>
                  <a:cubicBezTo>
                    <a:pt x="16226" y="20625"/>
                    <a:pt x="20625" y="16226"/>
                    <a:pt x="20625" y="10800"/>
                  </a:cubicBezTo>
                  <a:cubicBezTo>
                    <a:pt x="20625" y="5374"/>
                    <a:pt x="16226" y="975"/>
                    <a:pt x="10800" y="975"/>
                  </a:cubicBezTo>
                  <a:cubicBezTo>
                    <a:pt x="5374" y="975"/>
                    <a:pt x="975" y="5374"/>
                    <a:pt x="975" y="10800"/>
                  </a:cubicBezTo>
                  <a:close/>
                </a:path>
              </a:pathLst>
            </a:custGeom>
            <a:gradFill rotWithShape="1">
              <a:gsLst>
                <a:gs pos="0">
                  <a:srgbClr val="FFCC00"/>
                </a:gs>
                <a:gs pos="100000">
                  <a:srgbClr val="FFCC00">
                    <a:gamma/>
                    <a:shade val="46275"/>
                    <a:invGamma/>
                  </a:srgb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BC9AB982-05B4-A8CF-CB60-48DF57EFA1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55E1B-01AE-4F1D-97A6-605E0EFDEC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" y="1066800"/>
            <a:ext cx="8458200" cy="2667000"/>
          </a:xfrm>
        </p:spPr>
        <p:txBody>
          <a:bodyPr/>
          <a:lstStyle/>
          <a:p>
            <a:pPr algn="l"/>
            <a:br>
              <a:rPr lang="en-US" sz="3600" b="1" dirty="0">
                <a:solidFill>
                  <a:schemeClr val="accent2"/>
                </a:solidFill>
              </a:rPr>
            </a:br>
            <a:br>
              <a:rPr lang="en-US" dirty="0">
                <a:solidFill>
                  <a:schemeClr val="accent2"/>
                </a:solidFill>
                <a:latin typeface="Calibri" panose="020F0502020204030204" pitchFamily="34" charset="0"/>
              </a:rPr>
            </a:br>
            <a:r>
              <a:rPr lang="en-US" sz="2800" b="1" u="sng" dirty="0">
                <a:solidFill>
                  <a:schemeClr val="accent2"/>
                </a:solidFill>
              </a:rPr>
              <a:t>Director Memorandum 2026-52</a:t>
            </a:r>
            <a:br>
              <a:rPr lang="en-US" sz="2800" b="1" u="sng" dirty="0">
                <a:solidFill>
                  <a:schemeClr val="accent2"/>
                </a:solidFill>
              </a:rPr>
            </a:br>
            <a:r>
              <a:rPr lang="en-US" sz="2800" b="1" dirty="0">
                <a:solidFill>
                  <a:schemeClr val="accent2"/>
                </a:solidFill>
              </a:rPr>
              <a:t>Consideration to Approve a Five (5) Year Cooperative Agreement for Fire Protection and Emergency Services with the County of Riverside</a:t>
            </a:r>
            <a:endParaRPr lang="en-US" sz="28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396D3-E760-4B33-A841-82A67801ED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4724400"/>
            <a:ext cx="6400800" cy="1676400"/>
          </a:xfrm>
        </p:spPr>
        <p:txBody>
          <a:bodyPr/>
          <a:lstStyle/>
          <a:p>
            <a:pPr algn="l"/>
            <a:endParaRPr lang="en-US" sz="1600" i="1" dirty="0">
              <a:solidFill>
                <a:srgbClr val="0033CC"/>
              </a:solidFill>
            </a:endParaRPr>
          </a:p>
          <a:p>
            <a:endParaRPr lang="en-US" sz="1400" i="1" dirty="0">
              <a:solidFill>
                <a:schemeClr val="accent2"/>
              </a:solidFill>
            </a:endParaRPr>
          </a:p>
          <a:p>
            <a:endParaRPr lang="en-US" sz="1400" i="1" dirty="0">
              <a:solidFill>
                <a:schemeClr val="accent2"/>
              </a:solidFill>
            </a:endParaRPr>
          </a:p>
          <a:p>
            <a:endParaRPr lang="en-US" sz="1400" i="1" dirty="0">
              <a:solidFill>
                <a:schemeClr val="accent2"/>
              </a:solidFill>
            </a:endParaRPr>
          </a:p>
          <a:p>
            <a:endParaRPr lang="en-US" sz="1400" dirty="0">
              <a:solidFill>
                <a:schemeClr val="accent2"/>
              </a:solidFill>
            </a:endParaRPr>
          </a:p>
          <a:p>
            <a:r>
              <a:rPr lang="en-US" sz="1400" dirty="0">
                <a:solidFill>
                  <a:schemeClr val="accent2"/>
                </a:solidFill>
              </a:rPr>
              <a:t>June 18, 2026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A49A44-741D-EE0A-40EF-3199DCAE86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44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4BD2F0-C732-B73E-E05E-912D529276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66AC1-2220-E971-3F96-39F8C036B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Budget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AA81F4-241D-C57E-3716-3550025981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05000"/>
            <a:ext cx="8229600" cy="4648200"/>
          </a:xfrm>
        </p:spPr>
        <p:txBody>
          <a:bodyPr/>
          <a:lstStyle/>
          <a:p>
            <a:pPr algn="just"/>
            <a:endParaRPr lang="en-US" sz="1800" u="sng" dirty="0">
              <a:solidFill>
                <a:schemeClr val="accent2"/>
              </a:solidFill>
            </a:endParaRPr>
          </a:p>
          <a:p>
            <a:pPr algn="just"/>
            <a:endParaRPr lang="en-US" sz="1800" u="sng" dirty="0">
              <a:solidFill>
                <a:schemeClr val="accent2"/>
              </a:solidFill>
            </a:endParaRPr>
          </a:p>
          <a:p>
            <a:pPr algn="just"/>
            <a:endParaRPr lang="en-US" sz="1800" u="sng" dirty="0">
              <a:solidFill>
                <a:schemeClr val="accent2"/>
              </a:solidFill>
            </a:endParaRPr>
          </a:p>
          <a:p>
            <a:pPr algn="just"/>
            <a:endParaRPr lang="en-US" sz="1800" u="sng" dirty="0">
              <a:solidFill>
                <a:schemeClr val="accent2"/>
              </a:solidFill>
            </a:endParaRPr>
          </a:p>
          <a:p>
            <a:pPr algn="just"/>
            <a:endParaRPr lang="en-US" sz="1800" u="sng" dirty="0">
              <a:solidFill>
                <a:schemeClr val="accent2"/>
              </a:solidFill>
            </a:endParaRPr>
          </a:p>
          <a:p>
            <a:pPr algn="just"/>
            <a:endParaRPr lang="en-US" sz="1800" u="sng" dirty="0">
              <a:solidFill>
                <a:schemeClr val="accent2"/>
              </a:solidFill>
            </a:endParaRPr>
          </a:p>
          <a:p>
            <a:pPr algn="just"/>
            <a:endParaRPr lang="en-US" sz="1800" u="sng" dirty="0">
              <a:solidFill>
                <a:schemeClr val="accent2"/>
              </a:solidFill>
            </a:endParaRPr>
          </a:p>
          <a:p>
            <a:pPr algn="just"/>
            <a:endParaRPr lang="en-US" sz="1800" u="sng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r>
              <a:rPr lang="en-US" sz="1800" dirty="0">
                <a:solidFill>
                  <a:schemeClr val="accent2"/>
                </a:solidFill>
              </a:rPr>
              <a:t>Property tax escalation conservatively estimated at 2.0% per annum</a:t>
            </a:r>
          </a:p>
          <a:p>
            <a:pPr algn="just"/>
            <a:r>
              <a:rPr lang="en-US" sz="1800" dirty="0">
                <a:solidFill>
                  <a:schemeClr val="accent2"/>
                </a:solidFill>
              </a:rPr>
              <a:t>Property tax receipts appears adequate to fund fire services during the length of this contract</a:t>
            </a: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9B3D23-AFB9-7BB0-4C9F-CC3A4FC3EF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77CD649-62C3-76E6-DB33-806C8C3419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1911096"/>
            <a:ext cx="7026952" cy="281330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214853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A248AC-BECD-445F-74FD-E84104E99F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8ED50-E89C-1C4B-2A01-F1FDD67CD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Other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F60EB1-9021-877D-AE2F-A2DB5F1770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05000"/>
            <a:ext cx="8229600" cy="4419600"/>
          </a:xfrm>
        </p:spPr>
        <p:txBody>
          <a:bodyPr/>
          <a:lstStyle/>
          <a:p>
            <a:pPr algn="just"/>
            <a:r>
              <a:rPr lang="en-US" sz="1800" dirty="0">
                <a:solidFill>
                  <a:schemeClr val="accent2"/>
                </a:solidFill>
              </a:rPr>
              <a:t>Longstanding and successful partnership with Cal Fire and the County of Riverside (~40 years)</a:t>
            </a:r>
          </a:p>
          <a:p>
            <a:pPr algn="just"/>
            <a:r>
              <a:rPr lang="en-US" sz="1800" dirty="0">
                <a:solidFill>
                  <a:schemeClr val="accent2"/>
                </a:solidFill>
              </a:rPr>
              <a:t>Station 38 personnel consistently provide high-quality emergency response, fire prevention, and community outreach, and event support</a:t>
            </a:r>
          </a:p>
          <a:p>
            <a:pPr algn="just"/>
            <a:r>
              <a:rPr lang="en-US" sz="1800" dirty="0">
                <a:solidFill>
                  <a:schemeClr val="accent2"/>
                </a:solidFill>
              </a:rPr>
              <a:t>Established familiarity with the Rubidoux community</a:t>
            </a:r>
          </a:p>
          <a:p>
            <a:pPr algn="just"/>
            <a:r>
              <a:rPr lang="en-US" sz="1800" dirty="0">
                <a:solidFill>
                  <a:schemeClr val="accent2"/>
                </a:solidFill>
              </a:rPr>
              <a:t>Continues to support service quality expectations previously expressed by the Board</a:t>
            </a:r>
          </a:p>
          <a:p>
            <a:pPr algn="just"/>
            <a:r>
              <a:rPr lang="en-US" sz="1800" dirty="0">
                <a:solidFill>
                  <a:schemeClr val="accent2"/>
                </a:solidFill>
              </a:rPr>
              <a:t>General Counsel reviewed the agreement and identified no material concerns</a:t>
            </a:r>
          </a:p>
          <a:p>
            <a:pPr algn="just"/>
            <a:r>
              <a:rPr lang="en-US" sz="1800" dirty="0">
                <a:solidFill>
                  <a:schemeClr val="accent2"/>
                </a:solidFill>
              </a:rPr>
              <a:t>Staff believes the agreement adequately protects the District’s interest and remains consistent with prior cooperative agreements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5B1DE4-558F-BA09-8AE3-BF930308D2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5819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7684B-CF7E-42EF-ABD5-BABF2C309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Recommendation</a:t>
            </a:r>
            <a:endParaRPr lang="en-US" sz="2400" b="1" u="sng" dirty="0">
              <a:solidFill>
                <a:schemeClr val="accent2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D33158-3E36-D379-38FE-FBE9621F65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n-US" sz="1800" dirty="0">
              <a:solidFill>
                <a:schemeClr val="accent2"/>
              </a:solidFill>
              <a:effectLst/>
              <a:ea typeface="Calibri" panose="020F0502020204030204" pitchFamily="34" charset="0"/>
            </a:endParaRPr>
          </a:p>
          <a:p>
            <a:pPr algn="just"/>
            <a:r>
              <a:rPr lang="en-US" sz="2000" b="0" i="0" dirty="0">
                <a:solidFill>
                  <a:schemeClr val="accent2"/>
                </a:solidFill>
              </a:rPr>
              <a:t>Approve the five (5) year Cooperative Agreement for Fire Protection and Emergency Services with the County of Riverside for the period of July 1, 2026 through June 30, 2031.</a:t>
            </a:r>
          </a:p>
          <a:p>
            <a:pPr marL="0" indent="0" algn="just">
              <a:buNone/>
            </a:pPr>
            <a:endParaRPr lang="en-US" sz="2000" b="0" i="0" dirty="0">
              <a:solidFill>
                <a:schemeClr val="accent2"/>
              </a:solidFill>
            </a:endParaRPr>
          </a:p>
          <a:p>
            <a:pPr algn="just"/>
            <a:r>
              <a:rPr lang="en-US" sz="2000" dirty="0">
                <a:solidFill>
                  <a:schemeClr val="accent2"/>
                </a:solidFill>
                <a:effectLst/>
              </a:rPr>
              <a:t>Authorize the Board President and General Manager to execute the Agreement and any associated non-substantive documents necessary to implement the Agreement</a:t>
            </a:r>
            <a:r>
              <a:rPr lang="en-US" sz="2000" dirty="0">
                <a:solidFill>
                  <a:schemeClr val="accent2"/>
                </a:solidFill>
              </a:rPr>
              <a:t>.</a:t>
            </a:r>
            <a:endParaRPr lang="en-US" sz="2000" b="0" i="0" dirty="0">
              <a:solidFill>
                <a:schemeClr val="accent2"/>
              </a:solidFill>
              <a:effectLst/>
            </a:endParaRPr>
          </a:p>
          <a:p>
            <a:pPr marL="0" indent="0" algn="just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157036C-8765-1BD5-8FA3-CDAA8FADD8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922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4"/>
          <p:cNvSpPr txBox="1"/>
          <p:nvPr/>
        </p:nvSpPr>
        <p:spPr>
          <a:xfrm>
            <a:off x="2819400" y="5638800"/>
            <a:ext cx="3505200" cy="53340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ctr" defTabSz="457200">
              <a:defRPr lang="en-US"/>
            </a:pPr>
            <a:r>
              <a:rPr lang="en-US" sz="1000" dirty="0">
                <a:solidFill>
                  <a:srgbClr val="193B73"/>
                </a:solidFill>
                <a:latin typeface="Arial" charset="77"/>
                <a:ea typeface="Arial" charset="77"/>
                <a:cs typeface="Arial" charset="77"/>
              </a:rPr>
              <a:t>Rubidoux Community Services District</a:t>
            </a:r>
          </a:p>
          <a:p>
            <a:pPr algn="ctr" defTabSz="457200">
              <a:defRPr lang="en-US"/>
            </a:pPr>
            <a:r>
              <a:rPr lang="en-US" sz="1000" dirty="0">
                <a:solidFill>
                  <a:srgbClr val="193B73"/>
                </a:solidFill>
                <a:latin typeface="Arial" charset="77"/>
                <a:ea typeface="Arial" charset="77"/>
                <a:cs typeface="Arial" charset="77"/>
              </a:rPr>
              <a:t>Office: 951.684.7580</a:t>
            </a:r>
          </a:p>
          <a:p>
            <a:pPr algn="ctr">
              <a:defRPr lang="en-US"/>
            </a:pPr>
            <a:r>
              <a:rPr lang="en-US" sz="1000" dirty="0">
                <a:solidFill>
                  <a:srgbClr val="193B73"/>
                </a:solidFill>
                <a:latin typeface="Arial" charset="77"/>
                <a:ea typeface="Arial" charset="77"/>
                <a:cs typeface="Arial" charset="77"/>
              </a:rPr>
              <a:t>www.rcsd.org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2590799" y="2286000"/>
            <a:ext cx="3962402" cy="1020618"/>
            <a:chOff x="2057399" y="1981200"/>
            <a:chExt cx="5029201" cy="1295400"/>
          </a:xfrm>
          <a:effectLst>
            <a:reflection blurRad="25400" stA="50000" endA="300" endPos="60000" dir="5400000" sy="-100000" algn="bl" rotWithShape="0"/>
          </a:effectLst>
        </p:grpSpPr>
        <p:sp>
          <p:nvSpPr>
            <p:cNvPr id="16" name="Rounded Rectangle 15"/>
            <p:cNvSpPr/>
            <p:nvPr/>
          </p:nvSpPr>
          <p:spPr>
            <a:xfrm>
              <a:off x="2057400" y="1981200"/>
              <a:ext cx="5029200" cy="12954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accent2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057399" y="1981200"/>
              <a:ext cx="502920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400" dirty="0">
                  <a:solidFill>
                    <a:schemeClr val="accent2"/>
                  </a:solidFill>
                </a:rPr>
                <a:t>Questions</a:t>
              </a:r>
            </a:p>
          </p:txBody>
        </p:sp>
      </p:grpSp>
      <p:sp>
        <p:nvSpPr>
          <p:cNvPr id="18" name="Slide Number Placeholder 1"/>
          <p:cNvSpPr>
            <a:spLocks noGrp="1"/>
          </p:cNvSpPr>
          <p:nvPr/>
        </p:nvSpPr>
        <p:spPr>
          <a:xfrm>
            <a:off x="76200" y="632460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65E0F86-530E-0543-A407-2D1212571E0B}" type="slidenum">
              <a:rPr lang="en-US"/>
              <a:t>13</a:t>
            </a:fld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2FFD02-7CA1-F0D7-3740-5AFD6E189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131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6E1271-5577-2DA4-1E55-465F62FBFE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DC86C-52B8-B2B5-C87A-E911975EB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486FBF-61DE-B60C-1705-5C3E83E69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05000"/>
            <a:ext cx="8229600" cy="4419600"/>
          </a:xfrm>
        </p:spPr>
        <p:txBody>
          <a:bodyPr/>
          <a:lstStyle/>
          <a:p>
            <a:pPr algn="just"/>
            <a:r>
              <a:rPr lang="en-US" sz="1800" dirty="0">
                <a:solidFill>
                  <a:schemeClr val="accent2"/>
                </a:solidFill>
              </a:rPr>
              <a:t>Contract Overview: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Contracting Agency: County of Riverside</a:t>
            </a:r>
          </a:p>
          <a:p>
            <a:pPr lvl="2" algn="just"/>
            <a:r>
              <a:rPr lang="en-US" sz="1800" dirty="0">
                <a:solidFill>
                  <a:schemeClr val="accent2"/>
                </a:solidFill>
              </a:rPr>
              <a:t>CalFire personnel provided via a separate cooperative agreement between CalFire and the County of Riverside</a:t>
            </a:r>
          </a:p>
          <a:p>
            <a:pPr marL="914400" lvl="2" indent="0" algn="just">
              <a:buNone/>
            </a:pPr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Scope of Services: Fire protection, fire prevention, rescue, fire marshal, and emergency medical services</a:t>
            </a:r>
          </a:p>
          <a:p>
            <a:pPr marL="457200" lvl="1" indent="0" algn="just">
              <a:buNone/>
            </a:pPr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Current Term: Expires June 30, 2026 </a:t>
            </a:r>
          </a:p>
          <a:p>
            <a:pPr marL="457200" lvl="1" indent="0" algn="just">
              <a:buNone/>
            </a:pPr>
            <a:endParaRPr lang="en-US" sz="1800" dirty="0">
              <a:solidFill>
                <a:schemeClr val="accent2"/>
              </a:solidFill>
            </a:endParaRPr>
          </a:p>
          <a:p>
            <a:pPr marL="457200" lvl="1" indent="0" algn="just">
              <a:buNone/>
            </a:pPr>
            <a:r>
              <a:rPr lang="en-US" sz="1800" dirty="0">
                <a:solidFill>
                  <a:schemeClr val="accent2"/>
                </a:solidFill>
              </a:rPr>
              <a:t>Note: The District has been contracting with the County of Riverside for fire services since the 1980’s. </a:t>
            </a: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F4C81C-5097-8C19-E31E-4DED2F7EFD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349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D7D568-D0DA-E5DB-E12A-36B2D5C36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75DE4-272E-069F-90C4-A02D03F80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AD2D50-A419-1E05-52BB-81CC12119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05000"/>
            <a:ext cx="8229600" cy="4419600"/>
          </a:xfrm>
        </p:spPr>
        <p:txBody>
          <a:bodyPr/>
          <a:lstStyle/>
          <a:p>
            <a:pPr algn="just"/>
            <a:r>
              <a:rPr lang="en-US" sz="1800" dirty="0">
                <a:solidFill>
                  <a:schemeClr val="accent2"/>
                </a:solidFill>
              </a:rPr>
              <a:t>April 2, 2026: Board directed staff to lead negotiations on a new cooperative agreement</a:t>
            </a: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C52DC4-3CD1-D2A6-5BE7-09EE290AD0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3761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707CA9-C5F4-6384-5129-014E86E17C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53680-E4B6-0F76-A9DD-7A420918F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B3252-959A-4AF9-9946-620D2810A4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05000"/>
            <a:ext cx="8229600" cy="4419600"/>
          </a:xfrm>
        </p:spPr>
        <p:txBody>
          <a:bodyPr/>
          <a:lstStyle/>
          <a:p>
            <a:pPr algn="just"/>
            <a:r>
              <a:rPr lang="en-US" sz="1800" u="sng" dirty="0">
                <a:solidFill>
                  <a:schemeClr val="accent2"/>
                </a:solidFill>
              </a:rPr>
              <a:t>Nature of Agreement</a:t>
            </a:r>
            <a:r>
              <a:rPr lang="en-US" sz="1800" dirty="0">
                <a:solidFill>
                  <a:schemeClr val="accent2"/>
                </a:solidFill>
              </a:rPr>
              <a:t>: 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Language standardized </a:t>
            </a:r>
          </a:p>
          <a:p>
            <a:pPr marL="457200" lvl="1" indent="0" algn="just">
              <a:buNone/>
            </a:pPr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Structure and core provisions consistent across participating agencies</a:t>
            </a:r>
          </a:p>
          <a:p>
            <a:pPr marL="457200" lvl="1" indent="0" algn="just">
              <a:buNone/>
            </a:pPr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Changes generally limited to:</a:t>
            </a:r>
          </a:p>
          <a:p>
            <a:pPr lvl="2" algn="just"/>
            <a:r>
              <a:rPr lang="en-US" sz="1800" dirty="0">
                <a:solidFill>
                  <a:schemeClr val="accent2"/>
                </a:solidFill>
              </a:rPr>
              <a:t>Cost updates</a:t>
            </a:r>
          </a:p>
          <a:p>
            <a:pPr lvl="2" algn="just"/>
            <a:r>
              <a:rPr lang="en-US" sz="1800" dirty="0">
                <a:solidFill>
                  <a:schemeClr val="accent2"/>
                </a:solidFill>
              </a:rPr>
              <a:t>Administrative clarifications</a:t>
            </a:r>
          </a:p>
          <a:p>
            <a:pPr lvl="2" algn="just"/>
            <a:r>
              <a:rPr lang="en-US" sz="1800" dirty="0">
                <a:solidFill>
                  <a:schemeClr val="accent2"/>
                </a:solidFill>
              </a:rPr>
              <a:t>County or State initiated operational adjustments</a:t>
            </a:r>
          </a:p>
          <a:p>
            <a:pPr marL="914400" lvl="2" indent="0" algn="just">
              <a:buNone/>
            </a:pPr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Staffs focus:</a:t>
            </a:r>
          </a:p>
          <a:p>
            <a:pPr lvl="2" algn="just"/>
            <a:r>
              <a:rPr lang="en-US" sz="1800" dirty="0">
                <a:solidFill>
                  <a:schemeClr val="accent2"/>
                </a:solidFill>
              </a:rPr>
              <a:t>Verification of service levels and operational assumptions</a:t>
            </a:r>
          </a:p>
          <a:p>
            <a:pPr lvl="2" algn="just"/>
            <a:r>
              <a:rPr lang="en-US" sz="1800" dirty="0">
                <a:solidFill>
                  <a:schemeClr val="accent2"/>
                </a:solidFill>
              </a:rPr>
              <a:t>Evaluation of cost projections and escalation factors</a:t>
            </a:r>
          </a:p>
          <a:p>
            <a:pPr lvl="2" algn="just"/>
            <a:r>
              <a:rPr lang="en-US" sz="1800" dirty="0">
                <a:solidFill>
                  <a:schemeClr val="accent2"/>
                </a:solidFill>
              </a:rPr>
              <a:t>Confirmation that provisions remain consistent with expectations</a:t>
            </a: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0057E3-D1DE-2C1A-D315-742C62B75E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2799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A28C7E-752F-85B2-88C9-1EB8BF8A0E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F5974-AD35-AB6F-B99A-20140F3F3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ED7424-ECB4-B05E-F9D3-4B85A6EA51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05000"/>
            <a:ext cx="8229600" cy="4419600"/>
          </a:xfrm>
        </p:spPr>
        <p:txBody>
          <a:bodyPr/>
          <a:lstStyle/>
          <a:p>
            <a:pPr algn="just"/>
            <a:r>
              <a:rPr lang="en-US" sz="1800" dirty="0">
                <a:solidFill>
                  <a:schemeClr val="accent2"/>
                </a:solidFill>
              </a:rPr>
              <a:t>Overall structure, scope, and intent of agreement and exhibits remain substantially unchanged from the 2021 agreement</a:t>
            </a:r>
          </a:p>
          <a:p>
            <a:pPr algn="just"/>
            <a:endParaRPr lang="en-US" sz="1800" u="sng" dirty="0">
              <a:solidFill>
                <a:schemeClr val="accent2"/>
              </a:solidFill>
            </a:endParaRPr>
          </a:p>
          <a:p>
            <a:pPr algn="just"/>
            <a:r>
              <a:rPr lang="en-US" sz="1800" u="sng" dirty="0">
                <a:solidFill>
                  <a:schemeClr val="accent2"/>
                </a:solidFill>
              </a:rPr>
              <a:t>Key Changes</a:t>
            </a:r>
            <a:r>
              <a:rPr lang="en-US" sz="1800" dirty="0">
                <a:solidFill>
                  <a:schemeClr val="accent2"/>
                </a:solidFill>
              </a:rPr>
              <a:t>: 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Updates cost recovery methodologies and replacement cost assumptions. 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Clarifies reimbursable costs and Fire Marshal program administration.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Modernizes administrative, mutual aid, and claims provisions.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Adds Public Records Act and electronic signature requirements.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No change to the scope or delivery of fire protection and emergency response services.   </a:t>
            </a: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C614C7-4789-F0F7-CB21-F0B992360B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977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DCA936-530C-7D60-A526-595B87593B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9326E-DD90-EE44-CC07-E8436D6793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B6B0E7-3D1C-EC2B-E796-51DAFAF499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05000"/>
            <a:ext cx="8229600" cy="4419600"/>
          </a:xfrm>
        </p:spPr>
        <p:txBody>
          <a:bodyPr/>
          <a:lstStyle/>
          <a:p>
            <a:pPr algn="just"/>
            <a:r>
              <a:rPr lang="en-US" sz="1800" u="sng" dirty="0">
                <a:solidFill>
                  <a:schemeClr val="accent2"/>
                </a:solidFill>
              </a:rPr>
              <a:t>Summary of Agreement and Exhibits</a:t>
            </a:r>
            <a:r>
              <a:rPr lang="en-US" sz="1800" dirty="0">
                <a:solidFill>
                  <a:schemeClr val="accent2"/>
                </a:solidFill>
              </a:rPr>
              <a:t>: 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Cooperative Agreement</a:t>
            </a:r>
          </a:p>
          <a:p>
            <a:pPr lvl="2" algn="just"/>
            <a:r>
              <a:rPr lang="en-US" sz="1800" dirty="0">
                <a:solidFill>
                  <a:schemeClr val="accent2"/>
                </a:solidFill>
              </a:rPr>
              <a:t>Proposes new 5-year team (June 30, 2031)</a:t>
            </a:r>
          </a:p>
          <a:p>
            <a:pPr lvl="2" algn="just"/>
            <a:r>
              <a:rPr lang="en-US" sz="1800" dirty="0">
                <a:solidFill>
                  <a:schemeClr val="accent2"/>
                </a:solidFill>
              </a:rPr>
              <a:t>Stability and consistency in service delivery</a:t>
            </a:r>
          </a:p>
          <a:p>
            <a:pPr lvl="2" algn="just"/>
            <a:r>
              <a:rPr lang="en-US" sz="1800" dirty="0">
                <a:solidFill>
                  <a:schemeClr val="accent2"/>
                </a:solidFill>
              </a:rPr>
              <a:t>Improves long-term financial planning</a:t>
            </a:r>
          </a:p>
          <a:p>
            <a:pPr lvl="2" algn="just"/>
            <a:r>
              <a:rPr lang="en-US" sz="1800" dirty="0">
                <a:solidFill>
                  <a:schemeClr val="accent2"/>
                </a:solidFill>
              </a:rPr>
              <a:t>Reduce administrative burden of more frequent contract renewals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Exhibit A – Itemized Costs</a:t>
            </a:r>
          </a:p>
          <a:p>
            <a:pPr lvl="2" algn="just"/>
            <a:r>
              <a:rPr lang="en-US" sz="1800" dirty="0">
                <a:solidFill>
                  <a:schemeClr val="accent2"/>
                </a:solidFill>
              </a:rPr>
              <a:t>Estimates based on fully burden staffing costs, support services, direct charges, and fire engine use costs</a:t>
            </a:r>
          </a:p>
          <a:p>
            <a:pPr lvl="2" algn="just"/>
            <a:r>
              <a:rPr lang="en-US" sz="1800" dirty="0">
                <a:solidFill>
                  <a:schemeClr val="accent2"/>
                </a:solidFill>
              </a:rPr>
              <a:t>Fire costs paid through collection of property tax revenues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Exhibit C – Fire Engine Use Agreement</a:t>
            </a:r>
          </a:p>
          <a:p>
            <a:pPr lvl="2" algn="just"/>
            <a:r>
              <a:rPr lang="en-US" sz="1800" dirty="0">
                <a:solidFill>
                  <a:schemeClr val="accent2"/>
                </a:solidFill>
              </a:rPr>
              <a:t>$55,000 per year, based on 1/20 of replacement cost ($1,100,000) 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Exhibit D – Office of the Fire Marshal Agreement</a:t>
            </a:r>
          </a:p>
          <a:p>
            <a:pPr lvl="2" algn="just"/>
            <a:r>
              <a:rPr lang="en-US" sz="1800" dirty="0">
                <a:solidFill>
                  <a:schemeClr val="accent2"/>
                </a:solidFill>
              </a:rPr>
              <a:t>Safety inspections, investigation of complaints, business inspections, and weed abatement</a:t>
            </a: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8CBFE4-094E-45F8-5692-2D0134C7D8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68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1E3B73-593C-7E24-3476-57B48739E5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3096B-13A6-C8C4-928F-D69D5DC2A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Budget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8F6A06-1850-5024-D751-32FA9D38B7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05000"/>
            <a:ext cx="8229600" cy="4419600"/>
          </a:xfrm>
        </p:spPr>
        <p:txBody>
          <a:bodyPr/>
          <a:lstStyle/>
          <a:p>
            <a:pPr algn="just"/>
            <a:endParaRPr lang="en-US" sz="1800" u="sng" dirty="0">
              <a:solidFill>
                <a:schemeClr val="accent2"/>
              </a:solidFill>
            </a:endParaRPr>
          </a:p>
          <a:p>
            <a:pPr algn="just"/>
            <a:endParaRPr lang="en-US" sz="1800" u="sng" dirty="0">
              <a:solidFill>
                <a:schemeClr val="accent2"/>
              </a:solidFill>
            </a:endParaRPr>
          </a:p>
          <a:p>
            <a:pPr algn="just"/>
            <a:endParaRPr lang="en-US" sz="1800" u="sng" dirty="0">
              <a:solidFill>
                <a:schemeClr val="accent2"/>
              </a:solidFill>
            </a:endParaRPr>
          </a:p>
          <a:p>
            <a:pPr algn="just"/>
            <a:endParaRPr lang="en-US" sz="1800" u="sng" dirty="0">
              <a:solidFill>
                <a:schemeClr val="accent2"/>
              </a:solidFill>
            </a:endParaRPr>
          </a:p>
          <a:p>
            <a:pPr algn="just"/>
            <a:endParaRPr lang="en-US" sz="1800" u="sng" dirty="0">
              <a:solidFill>
                <a:schemeClr val="accent2"/>
              </a:solidFill>
            </a:endParaRPr>
          </a:p>
          <a:p>
            <a:pPr algn="just"/>
            <a:endParaRPr lang="en-US" sz="1800" u="sng" dirty="0">
              <a:solidFill>
                <a:schemeClr val="accent2"/>
              </a:solidFill>
            </a:endParaRPr>
          </a:p>
          <a:p>
            <a:pPr algn="just"/>
            <a:endParaRPr lang="en-US" sz="1800" u="sng" dirty="0">
              <a:solidFill>
                <a:schemeClr val="accent2"/>
              </a:solidFill>
            </a:endParaRPr>
          </a:p>
          <a:p>
            <a:pPr algn="just"/>
            <a:endParaRPr lang="en-US" sz="1800" u="sng" dirty="0">
              <a:solidFill>
                <a:schemeClr val="accent2"/>
              </a:solidFill>
            </a:endParaRPr>
          </a:p>
          <a:p>
            <a:pPr algn="just"/>
            <a:endParaRPr lang="en-US" sz="1800" u="sng" dirty="0">
              <a:solidFill>
                <a:schemeClr val="accent2"/>
              </a:solidFill>
            </a:endParaRPr>
          </a:p>
          <a:p>
            <a:pPr algn="just"/>
            <a:endParaRPr lang="en-US" sz="1800" u="sng" dirty="0">
              <a:solidFill>
                <a:schemeClr val="accent2"/>
              </a:solidFill>
            </a:endParaRPr>
          </a:p>
          <a:p>
            <a:pPr algn="just"/>
            <a:r>
              <a:rPr lang="en-US" sz="1800" dirty="0">
                <a:solidFill>
                  <a:schemeClr val="accent2"/>
                </a:solidFill>
              </a:rPr>
              <a:t>Exhibit A estimates are conservative (fully burdened costs)</a:t>
            </a:r>
          </a:p>
          <a:p>
            <a:pPr algn="just"/>
            <a:r>
              <a:rPr lang="en-US" sz="1800" dirty="0">
                <a:solidFill>
                  <a:schemeClr val="accent2"/>
                </a:solidFill>
              </a:rPr>
              <a:t>Actual costs less than budgeted amounts (excess to unrestricted reserves)</a:t>
            </a:r>
          </a:p>
          <a:p>
            <a:pPr algn="just"/>
            <a:r>
              <a:rPr lang="en-US" sz="1800" dirty="0">
                <a:solidFill>
                  <a:schemeClr val="accent2"/>
                </a:solidFill>
              </a:rPr>
              <a:t>Contract pressures: volatility in employee benefit rate, transition to municipal staffing model, transition to 66-hour work week</a:t>
            </a: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1C6A37-2E2C-FEC2-B5A4-5C5F48E25A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46B9FE8-9E7C-23C4-CF67-66650B728E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2450" y="1715690"/>
            <a:ext cx="6299099" cy="3426619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522611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D3C197-444A-338A-92F2-0EF3E30F1A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E2709-166F-C0B6-CBB6-ECCC9AE20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Budget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1A7065-546B-C561-58AE-C2E077A8C7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05000"/>
            <a:ext cx="8229600" cy="4419600"/>
          </a:xfrm>
        </p:spPr>
        <p:txBody>
          <a:bodyPr/>
          <a:lstStyle/>
          <a:p>
            <a:pPr algn="just"/>
            <a:endParaRPr lang="en-US" sz="1800" u="sng" dirty="0">
              <a:solidFill>
                <a:schemeClr val="accent2"/>
              </a:solidFill>
            </a:endParaRPr>
          </a:p>
          <a:p>
            <a:pPr algn="just"/>
            <a:endParaRPr lang="en-US" sz="1800" u="sng" dirty="0">
              <a:solidFill>
                <a:schemeClr val="accent2"/>
              </a:solidFill>
            </a:endParaRPr>
          </a:p>
          <a:p>
            <a:pPr algn="just"/>
            <a:endParaRPr lang="en-US" sz="1800" u="sng" dirty="0">
              <a:solidFill>
                <a:schemeClr val="accent2"/>
              </a:solidFill>
            </a:endParaRPr>
          </a:p>
          <a:p>
            <a:pPr algn="just"/>
            <a:endParaRPr lang="en-US" sz="1800" u="sng" dirty="0">
              <a:solidFill>
                <a:schemeClr val="accent2"/>
              </a:solidFill>
            </a:endParaRPr>
          </a:p>
          <a:p>
            <a:pPr algn="just"/>
            <a:endParaRPr lang="en-US" sz="1800" u="sng" dirty="0">
              <a:solidFill>
                <a:schemeClr val="accent2"/>
              </a:solidFill>
            </a:endParaRPr>
          </a:p>
          <a:p>
            <a:pPr algn="just"/>
            <a:endParaRPr lang="en-US" sz="1800" u="sng" dirty="0">
              <a:solidFill>
                <a:schemeClr val="accent2"/>
              </a:solidFill>
            </a:endParaRPr>
          </a:p>
          <a:p>
            <a:pPr algn="just"/>
            <a:endParaRPr lang="en-US" sz="1800" u="sng" dirty="0">
              <a:solidFill>
                <a:schemeClr val="accent2"/>
              </a:solidFill>
            </a:endParaRPr>
          </a:p>
          <a:p>
            <a:pPr algn="just"/>
            <a:endParaRPr lang="en-US" sz="1800" u="sng" dirty="0">
              <a:solidFill>
                <a:schemeClr val="accent2"/>
              </a:solidFill>
            </a:endParaRPr>
          </a:p>
          <a:p>
            <a:pPr algn="just"/>
            <a:r>
              <a:rPr lang="en-US" sz="1800" dirty="0">
                <a:solidFill>
                  <a:schemeClr val="accent2"/>
                </a:solidFill>
              </a:rPr>
              <a:t>~5% year-over-year increase (escalation consistent with 2021-2026 contract)</a:t>
            </a:r>
          </a:p>
          <a:p>
            <a:pPr marL="0" indent="0" algn="just">
              <a:buNone/>
            </a:pPr>
            <a:endParaRPr lang="en-US" sz="1800" dirty="0">
              <a:solidFill>
                <a:schemeClr val="accent2"/>
              </a:solidFill>
            </a:endParaRPr>
          </a:p>
          <a:p>
            <a:pPr algn="just"/>
            <a:r>
              <a:rPr lang="en-US" sz="1800" dirty="0">
                <a:solidFill>
                  <a:schemeClr val="accent2"/>
                </a:solidFill>
              </a:rPr>
              <a:t>No projection for years 4 and 5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Limited reliability is long-range forecasting assumptions</a:t>
            </a: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8D5D99-63F9-5763-1F26-C0FE052F88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1E99B01-47B6-E0F8-EA4F-2CA9C220B6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165" y="1911096"/>
            <a:ext cx="7811669" cy="22860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978529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29276A-AC8E-D8A9-9194-6F735D210C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266A24-C86E-5433-02F3-40F1A1AA8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Budget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4C90CE-DCD0-40A6-1149-872D3E34DD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05000"/>
            <a:ext cx="8229600" cy="4648200"/>
          </a:xfrm>
        </p:spPr>
        <p:txBody>
          <a:bodyPr/>
          <a:lstStyle/>
          <a:p>
            <a:pPr algn="just"/>
            <a:endParaRPr lang="en-US" sz="1800" u="sng" dirty="0">
              <a:solidFill>
                <a:schemeClr val="accent2"/>
              </a:solidFill>
            </a:endParaRPr>
          </a:p>
          <a:p>
            <a:pPr algn="just"/>
            <a:endParaRPr lang="en-US" sz="1800" u="sng" dirty="0">
              <a:solidFill>
                <a:schemeClr val="accent2"/>
              </a:solidFill>
            </a:endParaRPr>
          </a:p>
          <a:p>
            <a:pPr algn="just"/>
            <a:endParaRPr lang="en-US" sz="1800" u="sng" dirty="0">
              <a:solidFill>
                <a:schemeClr val="accent2"/>
              </a:solidFill>
            </a:endParaRPr>
          </a:p>
          <a:p>
            <a:pPr algn="just"/>
            <a:endParaRPr lang="en-US" sz="1800" u="sng" dirty="0">
              <a:solidFill>
                <a:schemeClr val="accent2"/>
              </a:solidFill>
            </a:endParaRPr>
          </a:p>
          <a:p>
            <a:pPr algn="just"/>
            <a:endParaRPr lang="en-US" sz="1800" u="sng" dirty="0">
              <a:solidFill>
                <a:schemeClr val="accent2"/>
              </a:solidFill>
            </a:endParaRPr>
          </a:p>
          <a:p>
            <a:pPr algn="just"/>
            <a:endParaRPr lang="en-US" sz="1800" u="sng" dirty="0">
              <a:solidFill>
                <a:schemeClr val="accent2"/>
              </a:solidFill>
            </a:endParaRPr>
          </a:p>
          <a:p>
            <a:pPr algn="just"/>
            <a:endParaRPr lang="en-US" sz="1800" u="sng" dirty="0">
              <a:solidFill>
                <a:schemeClr val="accent2"/>
              </a:solidFill>
            </a:endParaRPr>
          </a:p>
          <a:p>
            <a:pPr algn="just"/>
            <a:endParaRPr lang="en-US" sz="1800" u="sng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r>
              <a:rPr lang="en-US" sz="1800" dirty="0">
                <a:solidFill>
                  <a:schemeClr val="accent2"/>
                </a:solidFill>
              </a:rPr>
              <a:t>County property tax revenues used to fund fire services</a:t>
            </a:r>
          </a:p>
          <a:p>
            <a:pPr algn="just"/>
            <a:r>
              <a:rPr lang="en-US" sz="1800" dirty="0">
                <a:solidFill>
                  <a:schemeClr val="accent2"/>
                </a:solidFill>
              </a:rPr>
              <a:t>Recent data shows property tax revenues increasing at a rate higher than fire service costs</a:t>
            </a:r>
          </a:p>
          <a:p>
            <a:pPr algn="just"/>
            <a:r>
              <a:rPr lang="en-US" sz="1800" dirty="0">
                <a:solidFill>
                  <a:schemeClr val="accent2"/>
                </a:solidFill>
              </a:rPr>
              <a:t>Excess revenues used to support enterprise funds or future expansion of fire services</a:t>
            </a: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B77F23-F06F-CD7E-4F8E-DFB81C1A75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A2ADECE-81EF-31BB-15AC-A8D29670BD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1144" y="1593903"/>
            <a:ext cx="6081712" cy="352673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52672918"/>
      </p:ext>
    </p:extLst>
  </p:cSld>
  <p:clrMapOvr>
    <a:masterClrMapping/>
  </p:clrMapOvr>
</p:sld>
</file>

<file path=ppt/theme/theme1.xml><?xml version="1.0" encoding="utf-8"?>
<a:theme xmlns:a="http://schemas.openxmlformats.org/drawingml/2006/main" name="RCSD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4914</TotalTime>
  <Words>662</Words>
  <Application>Microsoft Office PowerPoint</Application>
  <PresentationFormat>On-screen Show (4:3)</PresentationFormat>
  <Paragraphs>145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RCSD</vt:lpstr>
      <vt:lpstr>  Director Memorandum 2026-52 Consideration to Approve a Five (5) Year Cooperative Agreement for Fire Protection and Emergency Services with the County of Riverside</vt:lpstr>
      <vt:lpstr>Background</vt:lpstr>
      <vt:lpstr>Background</vt:lpstr>
      <vt:lpstr>Discussion</vt:lpstr>
      <vt:lpstr>Discussion</vt:lpstr>
      <vt:lpstr>Discussion</vt:lpstr>
      <vt:lpstr>Budget Considerations</vt:lpstr>
      <vt:lpstr>Budget Considerations</vt:lpstr>
      <vt:lpstr>Budget Considerations</vt:lpstr>
      <vt:lpstr>Budget Considerations</vt:lpstr>
      <vt:lpstr>Other Considerations</vt:lpstr>
      <vt:lpstr>Recommendation</vt:lpstr>
      <vt:lpstr>PowerPoint Presentation</vt:lpstr>
    </vt:vector>
  </TitlesOfParts>
  <Company>Michael Merino Architects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Brian Jennings</dc:creator>
  <cp:lastModifiedBy>Brian Laddusaw</cp:lastModifiedBy>
  <cp:revision>311</cp:revision>
  <cp:lastPrinted>2025-02-06T23:13:02Z</cp:lastPrinted>
  <dcterms:created xsi:type="dcterms:W3CDTF">2009-05-29T18:33:58Z</dcterms:created>
  <dcterms:modified xsi:type="dcterms:W3CDTF">2026-06-18T21:52:00Z</dcterms:modified>
</cp:coreProperties>
</file>