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18"/>
  </p:notesMasterIdLst>
  <p:handoutMasterIdLst>
    <p:handoutMasterId r:id="rId19"/>
  </p:handoutMasterIdLst>
  <p:sldIdLst>
    <p:sldId id="315" r:id="rId2"/>
    <p:sldId id="320" r:id="rId3"/>
    <p:sldId id="334" r:id="rId4"/>
    <p:sldId id="323" r:id="rId5"/>
    <p:sldId id="325" r:id="rId6"/>
    <p:sldId id="324" r:id="rId7"/>
    <p:sldId id="327" r:id="rId8"/>
    <p:sldId id="329" r:id="rId9"/>
    <p:sldId id="322" r:id="rId10"/>
    <p:sldId id="331" r:id="rId11"/>
    <p:sldId id="335" r:id="rId12"/>
    <p:sldId id="328" r:id="rId13"/>
    <p:sldId id="330" r:id="rId14"/>
    <p:sldId id="336" r:id="rId15"/>
    <p:sldId id="326" r:id="rId16"/>
    <p:sldId id="319" r:id="rId17"/>
  </p:sldIdLst>
  <p:sldSz cx="9144000" cy="6858000" type="screen4x3"/>
  <p:notesSz cx="7010400" cy="92964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3CC"/>
    <a:srgbClr val="000099"/>
    <a:srgbClr val="0086EA"/>
    <a:srgbClr val="292929"/>
    <a:srgbClr val="000000"/>
    <a:srgbClr val="003399"/>
    <a:srgbClr val="CC9900"/>
    <a:srgbClr val="FFCC00"/>
    <a:srgbClr val="0000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78" autoAdjust="0"/>
  </p:normalViewPr>
  <p:slideViewPr>
    <p:cSldViewPr>
      <p:cViewPr varScale="1">
        <p:scale>
          <a:sx n="116" d="100"/>
          <a:sy n="116" d="100"/>
        </p:scale>
        <p:origin x="1386" y="7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038155" cy="464978"/>
          </a:xfrm>
          <a:prstGeom prst="rect">
            <a:avLst/>
          </a:prstGeom>
        </p:spPr>
        <p:txBody>
          <a:bodyPr vert="horz" lIns="90690" tIns="45345" rIns="90690" bIns="45345" rtlCol="0"/>
          <a:lstStyle>
            <a:lvl1pPr algn="l">
              <a:defRPr sz="1200"/>
            </a:lvl1pPr>
          </a:lstStyle>
          <a:p>
            <a:endParaRPr lang="en-US" dirty="0"/>
          </a:p>
        </p:txBody>
      </p:sp>
      <p:sp>
        <p:nvSpPr>
          <p:cNvPr id="3" name="Date Placeholder 2"/>
          <p:cNvSpPr>
            <a:spLocks noGrp="1"/>
          </p:cNvSpPr>
          <p:nvPr>
            <p:ph type="dt" sz="quarter" idx="1"/>
          </p:nvPr>
        </p:nvSpPr>
        <p:spPr>
          <a:xfrm>
            <a:off x="3970673" y="1"/>
            <a:ext cx="3038155" cy="464978"/>
          </a:xfrm>
          <a:prstGeom prst="rect">
            <a:avLst/>
          </a:prstGeom>
        </p:spPr>
        <p:txBody>
          <a:bodyPr vert="horz" lIns="90690" tIns="45345" rIns="90690" bIns="45345" rtlCol="0"/>
          <a:lstStyle>
            <a:lvl1pPr algn="r">
              <a:defRPr sz="1200"/>
            </a:lvl1pPr>
          </a:lstStyle>
          <a:p>
            <a:fld id="{296E7364-FD99-42E2-939A-8A468BA4C380}" type="datetimeFigureOut">
              <a:rPr lang="en-US" smtClean="0"/>
              <a:t>7/2/2026</a:t>
            </a:fld>
            <a:endParaRPr lang="en-US" dirty="0"/>
          </a:p>
        </p:txBody>
      </p:sp>
      <p:sp>
        <p:nvSpPr>
          <p:cNvPr id="4" name="Footer Placeholder 3"/>
          <p:cNvSpPr>
            <a:spLocks noGrp="1"/>
          </p:cNvSpPr>
          <p:nvPr>
            <p:ph type="ftr" sz="quarter" idx="2"/>
          </p:nvPr>
        </p:nvSpPr>
        <p:spPr>
          <a:xfrm>
            <a:off x="0" y="8829847"/>
            <a:ext cx="3038155" cy="464978"/>
          </a:xfrm>
          <a:prstGeom prst="rect">
            <a:avLst/>
          </a:prstGeom>
        </p:spPr>
        <p:txBody>
          <a:bodyPr vert="horz" lIns="90690" tIns="45345" rIns="90690" bIns="45345"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0673" y="8829847"/>
            <a:ext cx="3038155" cy="464978"/>
          </a:xfrm>
          <a:prstGeom prst="rect">
            <a:avLst/>
          </a:prstGeom>
        </p:spPr>
        <p:txBody>
          <a:bodyPr vert="horz" lIns="90690" tIns="45345" rIns="90690" bIns="45345" rtlCol="0" anchor="b"/>
          <a:lstStyle>
            <a:lvl1pPr algn="r">
              <a:defRPr sz="1200"/>
            </a:lvl1pPr>
          </a:lstStyle>
          <a:p>
            <a:fld id="{F241D799-8E5F-4FCD-B852-A9FBD3368204}" type="slidenum">
              <a:rPr lang="en-US" smtClean="0"/>
              <a:t>‹#›</a:t>
            </a:fld>
            <a:endParaRPr lang="en-US" dirty="0"/>
          </a:p>
        </p:txBody>
      </p:sp>
    </p:spTree>
    <p:extLst>
      <p:ext uri="{BB962C8B-B14F-4D97-AF65-F5344CB8AC3E}">
        <p14:creationId xmlns:p14="http://schemas.microsoft.com/office/powerpoint/2010/main" val="22568449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155" cy="466554"/>
          </a:xfrm>
          <a:prstGeom prst="rect">
            <a:avLst/>
          </a:prstGeom>
        </p:spPr>
        <p:txBody>
          <a:bodyPr vert="horz" lIns="90690" tIns="45345" rIns="90690" bIns="45345" rtlCol="0"/>
          <a:lstStyle>
            <a:lvl1pPr algn="l">
              <a:defRPr sz="1200"/>
            </a:lvl1pPr>
          </a:lstStyle>
          <a:p>
            <a:endParaRPr lang="en-US" dirty="0"/>
          </a:p>
        </p:txBody>
      </p:sp>
      <p:sp>
        <p:nvSpPr>
          <p:cNvPr id="3" name="Date Placeholder 2"/>
          <p:cNvSpPr>
            <a:spLocks noGrp="1"/>
          </p:cNvSpPr>
          <p:nvPr>
            <p:ph type="dt" idx="1"/>
          </p:nvPr>
        </p:nvSpPr>
        <p:spPr>
          <a:xfrm>
            <a:off x="3970673" y="0"/>
            <a:ext cx="3038155" cy="466554"/>
          </a:xfrm>
          <a:prstGeom prst="rect">
            <a:avLst/>
          </a:prstGeom>
        </p:spPr>
        <p:txBody>
          <a:bodyPr vert="horz" lIns="90690" tIns="45345" rIns="90690" bIns="45345" rtlCol="0"/>
          <a:lstStyle>
            <a:lvl1pPr algn="r">
              <a:defRPr sz="1200"/>
            </a:lvl1pPr>
          </a:lstStyle>
          <a:p>
            <a:fld id="{E13A8810-3BB5-4FDF-AB62-02243E4AB83A}" type="datetimeFigureOut">
              <a:rPr lang="en-US" smtClean="0"/>
              <a:t>7/2/2026</a:t>
            </a:fld>
            <a:endParaRPr lang="en-US" dirty="0"/>
          </a:p>
        </p:txBody>
      </p:sp>
      <p:sp>
        <p:nvSpPr>
          <p:cNvPr id="4" name="Slide Image Placeholder 3"/>
          <p:cNvSpPr>
            <a:spLocks noGrp="1" noRot="1" noChangeAspect="1"/>
          </p:cNvSpPr>
          <p:nvPr>
            <p:ph type="sldImg" idx="2"/>
          </p:nvPr>
        </p:nvSpPr>
        <p:spPr>
          <a:xfrm>
            <a:off x="1412875" y="1162050"/>
            <a:ext cx="4184650" cy="3138488"/>
          </a:xfrm>
          <a:prstGeom prst="rect">
            <a:avLst/>
          </a:prstGeom>
          <a:noFill/>
          <a:ln w="12700">
            <a:solidFill>
              <a:prstClr val="black"/>
            </a:solidFill>
          </a:ln>
        </p:spPr>
        <p:txBody>
          <a:bodyPr vert="horz" lIns="90690" tIns="45345" rIns="90690" bIns="45345" rtlCol="0" anchor="ctr"/>
          <a:lstStyle/>
          <a:p>
            <a:endParaRPr lang="en-US" dirty="0"/>
          </a:p>
        </p:txBody>
      </p:sp>
      <p:sp>
        <p:nvSpPr>
          <p:cNvPr id="5" name="Notes Placeholder 4"/>
          <p:cNvSpPr>
            <a:spLocks noGrp="1"/>
          </p:cNvSpPr>
          <p:nvPr>
            <p:ph type="body" sz="quarter" idx="3"/>
          </p:nvPr>
        </p:nvSpPr>
        <p:spPr>
          <a:xfrm>
            <a:off x="701355" y="4473243"/>
            <a:ext cx="5607691" cy="3661502"/>
          </a:xfrm>
          <a:prstGeom prst="rect">
            <a:avLst/>
          </a:prstGeom>
        </p:spPr>
        <p:txBody>
          <a:bodyPr vert="horz" lIns="90690" tIns="45345" rIns="90690" bIns="45345"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846"/>
            <a:ext cx="3038155" cy="466554"/>
          </a:xfrm>
          <a:prstGeom prst="rect">
            <a:avLst/>
          </a:prstGeom>
        </p:spPr>
        <p:txBody>
          <a:bodyPr vert="horz" lIns="90690" tIns="45345" rIns="90690" bIns="45345"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673" y="8829846"/>
            <a:ext cx="3038155" cy="466554"/>
          </a:xfrm>
          <a:prstGeom prst="rect">
            <a:avLst/>
          </a:prstGeom>
        </p:spPr>
        <p:txBody>
          <a:bodyPr vert="horz" lIns="90690" tIns="45345" rIns="90690" bIns="45345" rtlCol="0" anchor="b"/>
          <a:lstStyle>
            <a:lvl1pPr algn="r">
              <a:defRPr sz="1200"/>
            </a:lvl1pPr>
          </a:lstStyle>
          <a:p>
            <a:fld id="{88F27417-1DE2-4B56-AFF3-2EC3419FC72C}" type="slidenum">
              <a:rPr lang="en-US" smtClean="0"/>
              <a:t>‹#›</a:t>
            </a:fld>
            <a:endParaRPr lang="en-US" dirty="0"/>
          </a:p>
        </p:txBody>
      </p:sp>
    </p:spTree>
    <p:extLst>
      <p:ext uri="{BB962C8B-B14F-4D97-AF65-F5344CB8AC3E}">
        <p14:creationId xmlns:p14="http://schemas.microsoft.com/office/powerpoint/2010/main" val="259538331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lgn="just">
              <a:buFont typeface="Arial" panose="020B0604020202020204" pitchFamily="34" charset="0"/>
              <a:buChar char="•"/>
            </a:pPr>
            <a:r>
              <a:rPr lang="en-US" sz="1200" dirty="0">
                <a:solidFill>
                  <a:schemeClr val="accent2"/>
                </a:solidFill>
                <a:latin typeface="Arial (Body)"/>
              </a:rPr>
              <a:t>Each month our team compares water produced (from meters at Wells) to water consumed (from customer meters) to determine water lost.</a:t>
            </a:r>
            <a:endParaRPr lang="en-US" sz="1200" b="1" dirty="0">
              <a:solidFill>
                <a:schemeClr val="accent2"/>
              </a:solidFill>
              <a:latin typeface="Arial (Body)"/>
              <a:cs typeface="Arial"/>
            </a:endParaRPr>
          </a:p>
          <a:p>
            <a:pPr marL="285750" indent="-285750" algn="just">
              <a:buFont typeface="Arial" panose="020B0604020202020204" pitchFamily="34" charset="0"/>
              <a:buChar char="•"/>
            </a:pPr>
            <a:r>
              <a:rPr lang="en-US" sz="1200" b="1" dirty="0">
                <a:solidFill>
                  <a:schemeClr val="accent2"/>
                </a:solidFill>
                <a:latin typeface="Arial (Body)"/>
                <a:cs typeface="Arial"/>
              </a:rPr>
              <a:t>The challenge in this is that the data does not algin since each route has a specific time frame and the meter reads are a different time frame </a:t>
            </a:r>
            <a:endParaRPr lang="en-US" sz="1200" dirty="0">
              <a:solidFill>
                <a:schemeClr val="accent2"/>
              </a:solidFill>
              <a:latin typeface="Arial (Body)"/>
            </a:endParaRPr>
          </a:p>
          <a:p>
            <a:endParaRPr lang="en-US" dirty="0"/>
          </a:p>
        </p:txBody>
      </p:sp>
      <p:sp>
        <p:nvSpPr>
          <p:cNvPr id="4" name="Slide Number Placeholder 3"/>
          <p:cNvSpPr>
            <a:spLocks noGrp="1"/>
          </p:cNvSpPr>
          <p:nvPr>
            <p:ph type="sldNum" sz="quarter" idx="5"/>
          </p:nvPr>
        </p:nvSpPr>
        <p:spPr/>
        <p:txBody>
          <a:bodyPr/>
          <a:lstStyle/>
          <a:p>
            <a:fld id="{88F27417-1DE2-4B56-AFF3-2EC3419FC72C}" type="slidenum">
              <a:rPr lang="en-US" smtClean="0"/>
              <a:t>5</a:t>
            </a:fld>
            <a:endParaRPr lang="en-US" dirty="0"/>
          </a:p>
        </p:txBody>
      </p:sp>
    </p:spTree>
    <p:extLst>
      <p:ext uri="{BB962C8B-B14F-4D97-AF65-F5344CB8AC3E}">
        <p14:creationId xmlns:p14="http://schemas.microsoft.com/office/powerpoint/2010/main" val="418325514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Tree>
    <p:extLst>
      <p:ext uri="{BB962C8B-B14F-4D97-AF65-F5344CB8AC3E}">
        <p14:creationId xmlns:p14="http://schemas.microsoft.com/office/powerpoint/2010/main" val="198157313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2673924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8059455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4_Custom Layout">
    <p:spTree>
      <p:nvGrpSpPr>
        <p:cNvPr id="1" name=""/>
        <p:cNvGrpSpPr/>
        <p:nvPr/>
      </p:nvGrpSpPr>
      <p:grpSpPr>
        <a:xfrm>
          <a:off x="0" y="0"/>
          <a:ext cx="0" cy="0"/>
          <a:chOff x="0" y="0"/>
          <a:chExt cx="0" cy="0"/>
        </a:xfrm>
      </p:grpSpPr>
      <p:pic>
        <p:nvPicPr>
          <p:cNvPr id="10" name="Picture 9"/>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498266" y="6007934"/>
            <a:ext cx="10207760" cy="850066"/>
          </a:xfrm>
          <a:prstGeom prst="rect">
            <a:avLst/>
          </a:prstGeom>
        </p:spPr>
      </p:pic>
    </p:spTree>
    <p:extLst>
      <p:ext uri="{BB962C8B-B14F-4D97-AF65-F5344CB8AC3E}">
        <p14:creationId xmlns:p14="http://schemas.microsoft.com/office/powerpoint/2010/main" val="37597276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7266777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357888260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5005812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2875746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Tree>
    <p:extLst>
      <p:ext uri="{BB962C8B-B14F-4D97-AF65-F5344CB8AC3E}">
        <p14:creationId xmlns:p14="http://schemas.microsoft.com/office/powerpoint/2010/main" val="17979677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2902537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10029874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296761638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36" name="Line 12"/>
          <p:cNvSpPr>
            <a:spLocks noChangeShapeType="1"/>
          </p:cNvSpPr>
          <p:nvPr userDrawn="1"/>
        </p:nvSpPr>
        <p:spPr bwMode="auto">
          <a:xfrm>
            <a:off x="0" y="990600"/>
            <a:ext cx="9144000" cy="0"/>
          </a:xfrm>
          <a:prstGeom prst="line">
            <a:avLst/>
          </a:prstGeom>
          <a:noFill/>
          <a:ln w="76200">
            <a:solidFill>
              <a:srgbClr val="FFCC00"/>
            </a:solidFill>
            <a:round/>
            <a:headEnd/>
            <a:tailEnd/>
          </a:ln>
          <a:effectLst/>
        </p:spPr>
        <p:txBody>
          <a:bodyPr/>
          <a:lstStyle/>
          <a:p>
            <a:pPr>
              <a:defRPr/>
            </a:pPr>
            <a:endParaRPr lang="en-US" dirty="0"/>
          </a:p>
        </p:txBody>
      </p:sp>
      <p:pic>
        <p:nvPicPr>
          <p:cNvPr id="1027" name="Picture 16" descr="water drip"/>
          <p:cNvPicPr>
            <a:picLocks noChangeAspect="1" noChangeArrowheads="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0" y="0"/>
            <a:ext cx="91440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028" name="Group 10"/>
          <p:cNvGrpSpPr>
            <a:grpSpLocks/>
          </p:cNvGrpSpPr>
          <p:nvPr userDrawn="1"/>
        </p:nvGrpSpPr>
        <p:grpSpPr bwMode="auto">
          <a:xfrm>
            <a:off x="152400" y="381000"/>
            <a:ext cx="1295400" cy="1295400"/>
            <a:chOff x="152400" y="381000"/>
            <a:chExt cx="1295400" cy="1295400"/>
          </a:xfrm>
        </p:grpSpPr>
        <p:pic>
          <p:nvPicPr>
            <p:cNvPr id="1042" name="Picture 18" descr="RCSD Logo for ppt"/>
            <p:cNvPicPr>
              <a:picLocks noChangeAspect="1" noChangeArrowheads="1"/>
            </p:cNvPicPr>
            <p:nvPr userDrawn="1"/>
          </p:nvPicPr>
          <p:blipFill>
            <a:blip r:embed="rId15">
              <a:clrChange>
                <a:clrFrom>
                  <a:srgbClr val="18FF25"/>
                </a:clrFrom>
                <a:clrTo>
                  <a:srgbClr val="18FF25">
                    <a:alpha val="0"/>
                  </a:srgbClr>
                </a:clrTo>
              </a:clrChange>
            </a:blip>
            <a:srcRect/>
            <a:stretch>
              <a:fillRect/>
            </a:stretch>
          </p:blipFill>
          <p:spPr bwMode="auto">
            <a:xfrm>
              <a:off x="152400" y="381000"/>
              <a:ext cx="1295400" cy="1295400"/>
            </a:xfrm>
            <a:prstGeom prst="rect">
              <a:avLst/>
            </a:prstGeom>
            <a:noFill/>
            <a:effectLst>
              <a:outerShdw dist="35921" dir="2700000" algn="ctr" rotWithShape="0">
                <a:srgbClr val="292929">
                  <a:alpha val="50000"/>
                </a:srgbClr>
              </a:outerShdw>
            </a:effectLst>
          </p:spPr>
        </p:pic>
        <p:sp>
          <p:nvSpPr>
            <p:cNvPr id="1044" name="AutoShape 20"/>
            <p:cNvSpPr>
              <a:spLocks noChangeArrowheads="1"/>
            </p:cNvSpPr>
            <p:nvPr userDrawn="1"/>
          </p:nvSpPr>
          <p:spPr bwMode="auto">
            <a:xfrm>
              <a:off x="152400" y="381000"/>
              <a:ext cx="1295400" cy="1295400"/>
            </a:xfrm>
            <a:custGeom>
              <a:avLst/>
              <a:gdLst>
                <a:gd name="G0" fmla="+- 975 0 0"/>
                <a:gd name="G1" fmla="+- 21600 0 975"/>
                <a:gd name="G2" fmla="+- 21600 0 975"/>
                <a:gd name="G3" fmla="*/ G0 2929 10000"/>
                <a:gd name="G4" fmla="+- 21600 0 G3"/>
                <a:gd name="G5" fmla="+- 21600 0 G3"/>
                <a:gd name="T0" fmla="*/ 10800 w 21600"/>
                <a:gd name="T1" fmla="*/ 0 h 21600"/>
                <a:gd name="T2" fmla="*/ 3163 w 21600"/>
                <a:gd name="T3" fmla="*/ 3163 h 21600"/>
                <a:gd name="T4" fmla="*/ 0 w 21600"/>
                <a:gd name="T5" fmla="*/ 10800 h 21600"/>
                <a:gd name="T6" fmla="*/ 3163 w 21600"/>
                <a:gd name="T7" fmla="*/ 18437 h 21600"/>
                <a:gd name="T8" fmla="*/ 10800 w 21600"/>
                <a:gd name="T9" fmla="*/ 21600 h 21600"/>
                <a:gd name="T10" fmla="*/ 18437 w 21600"/>
                <a:gd name="T11" fmla="*/ 18437 h 21600"/>
                <a:gd name="T12" fmla="*/ 21600 w 21600"/>
                <a:gd name="T13" fmla="*/ 10800 h 21600"/>
                <a:gd name="T14" fmla="*/ 18437 w 21600"/>
                <a:gd name="T15" fmla="*/ 3163 h 21600"/>
                <a:gd name="T16" fmla="*/ 3163 w 21600"/>
                <a:gd name="T17" fmla="*/ 3163 h 21600"/>
                <a:gd name="T18" fmla="*/ 18437 w 21600"/>
                <a:gd name="T19" fmla="*/ 1843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975" y="10800"/>
                  </a:moveTo>
                  <a:cubicBezTo>
                    <a:pt x="975" y="16226"/>
                    <a:pt x="5374" y="20625"/>
                    <a:pt x="10800" y="20625"/>
                  </a:cubicBezTo>
                  <a:cubicBezTo>
                    <a:pt x="16226" y="20625"/>
                    <a:pt x="20625" y="16226"/>
                    <a:pt x="20625" y="10800"/>
                  </a:cubicBezTo>
                  <a:cubicBezTo>
                    <a:pt x="20625" y="5374"/>
                    <a:pt x="16226" y="975"/>
                    <a:pt x="10800" y="975"/>
                  </a:cubicBezTo>
                  <a:cubicBezTo>
                    <a:pt x="5374" y="975"/>
                    <a:pt x="975" y="5374"/>
                    <a:pt x="975" y="10800"/>
                  </a:cubicBezTo>
                  <a:close/>
                </a:path>
              </a:pathLst>
            </a:custGeom>
            <a:gradFill rotWithShape="1">
              <a:gsLst>
                <a:gs pos="0">
                  <a:srgbClr val="FFCC00"/>
                </a:gs>
                <a:gs pos="100000">
                  <a:srgbClr val="FFCC00">
                    <a:gamma/>
                    <a:shade val="46275"/>
                    <a:invGamma/>
                  </a:srgbClr>
                </a:gs>
              </a:gsLst>
              <a:lin ang="2700000" scaled="1"/>
            </a:gradFill>
            <a:ln w="9525">
              <a:noFill/>
              <a:round/>
              <a:headEnd/>
              <a:tailEnd/>
            </a:ln>
            <a:effectLst/>
          </p:spPr>
          <p:txBody>
            <a:bodyPr wrap="none" anchor="ctr"/>
            <a:lstStyle/>
            <a:p>
              <a:pPr>
                <a:defRPr/>
              </a:pPr>
              <a:endParaRPr lang="en-US" dirty="0"/>
            </a:p>
          </p:txBody>
        </p:sp>
      </p:gr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hd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1.xml"/><Relationship Id="rId4" Type="http://schemas.openxmlformats.org/officeDocument/2006/relationships/image" Target="../media/image14.png"/></Relationships>
</file>

<file path=ppt/slides/_rels/slide12.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7.sv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955E1B-01AE-4F1D-97A6-605E0EFDEC0E}"/>
              </a:ext>
            </a:extLst>
          </p:cNvPr>
          <p:cNvSpPr>
            <a:spLocks noGrp="1"/>
          </p:cNvSpPr>
          <p:nvPr>
            <p:ph type="ctrTitle"/>
          </p:nvPr>
        </p:nvSpPr>
        <p:spPr>
          <a:xfrm>
            <a:off x="685800" y="2514600"/>
            <a:ext cx="7772400" cy="1371600"/>
          </a:xfrm>
        </p:spPr>
        <p:txBody>
          <a:bodyPr lIns="91440" tIns="45720" rIns="91440" bIns="45720" anchor="t"/>
          <a:lstStyle/>
          <a:p>
            <a:r>
              <a:rPr lang="en-US" sz="2400" b="1" dirty="0">
                <a:solidFill>
                  <a:schemeClr val="accent2"/>
                </a:solidFill>
              </a:rPr>
              <a:t>DM 2026-59 Consideration to Award Advanced Metering Infrastructure (AMI) Implementation Project (Rebid)</a:t>
            </a:r>
            <a:br>
              <a:rPr lang="en-US" sz="2400" b="1" dirty="0"/>
            </a:br>
            <a:br>
              <a:rPr lang="en-US" sz="2400" b="1" dirty="0">
                <a:solidFill>
                  <a:schemeClr val="accent2"/>
                </a:solidFill>
              </a:rPr>
            </a:br>
            <a:br>
              <a:rPr lang="en-US" sz="2400" dirty="0">
                <a:latin typeface="Calibri" panose="020F0502020204030204" pitchFamily="34" charset="0"/>
              </a:rPr>
            </a:br>
            <a:endParaRPr lang="en-US" sz="2400" dirty="0">
              <a:solidFill>
                <a:schemeClr val="accent2"/>
              </a:solidFill>
              <a:cs typeface="Arial"/>
            </a:endParaRPr>
          </a:p>
        </p:txBody>
      </p:sp>
      <p:sp>
        <p:nvSpPr>
          <p:cNvPr id="3" name="Subtitle 2">
            <a:extLst>
              <a:ext uri="{FF2B5EF4-FFF2-40B4-BE49-F238E27FC236}">
                <a16:creationId xmlns:a16="http://schemas.microsoft.com/office/drawing/2014/main" id="{815396D3-E760-4B33-A841-82A67801ED65}"/>
              </a:ext>
            </a:extLst>
          </p:cNvPr>
          <p:cNvSpPr>
            <a:spLocks noGrp="1"/>
          </p:cNvSpPr>
          <p:nvPr>
            <p:ph type="subTitle" idx="1"/>
          </p:nvPr>
        </p:nvSpPr>
        <p:spPr/>
        <p:txBody>
          <a:bodyPr lIns="91440" tIns="45720" rIns="91440" bIns="45720" anchor="t"/>
          <a:lstStyle/>
          <a:p>
            <a:pPr algn="l"/>
            <a:endParaRPr lang="en-US" sz="1600" i="1" dirty="0">
              <a:solidFill>
                <a:srgbClr val="0033CC"/>
              </a:solidFill>
            </a:endParaRPr>
          </a:p>
          <a:p>
            <a:endParaRPr lang="en-US" sz="1400" dirty="0">
              <a:solidFill>
                <a:schemeClr val="accent2"/>
              </a:solidFill>
            </a:endParaRPr>
          </a:p>
          <a:p>
            <a:endParaRPr lang="en-US" sz="1400" dirty="0">
              <a:solidFill>
                <a:schemeClr val="accent2"/>
              </a:solidFill>
            </a:endParaRPr>
          </a:p>
          <a:p>
            <a:r>
              <a:rPr lang="en-US" sz="1400" dirty="0">
                <a:solidFill>
                  <a:schemeClr val="accent2"/>
                </a:solidFill>
              </a:rPr>
              <a:t>Staff Report</a:t>
            </a:r>
          </a:p>
          <a:p>
            <a:r>
              <a:rPr lang="en-US" sz="1200" dirty="0">
                <a:solidFill>
                  <a:schemeClr val="accent2"/>
                </a:solidFill>
              </a:rPr>
              <a:t>July 2, 2026</a:t>
            </a:r>
          </a:p>
        </p:txBody>
      </p:sp>
      <p:sp>
        <p:nvSpPr>
          <p:cNvPr id="4" name="TextBox 3">
            <a:extLst>
              <a:ext uri="{FF2B5EF4-FFF2-40B4-BE49-F238E27FC236}">
                <a16:creationId xmlns:a16="http://schemas.microsoft.com/office/drawing/2014/main" id="{905B2367-A932-4856-97E9-DEA95937B0CB}"/>
              </a:ext>
            </a:extLst>
          </p:cNvPr>
          <p:cNvSpPr txBox="1"/>
          <p:nvPr/>
        </p:nvSpPr>
        <p:spPr>
          <a:xfrm>
            <a:off x="8758280" y="6488668"/>
            <a:ext cx="304800" cy="369332"/>
          </a:xfrm>
          <a:prstGeom prst="rect">
            <a:avLst/>
          </a:prstGeom>
          <a:noFill/>
        </p:spPr>
        <p:txBody>
          <a:bodyPr wrap="square" rtlCol="0">
            <a:spAutoFit/>
          </a:bodyPr>
          <a:lstStyle/>
          <a:p>
            <a:r>
              <a:rPr lang="en-US" dirty="0"/>
              <a:t>1</a:t>
            </a:r>
          </a:p>
        </p:txBody>
      </p:sp>
    </p:spTree>
    <p:extLst>
      <p:ext uri="{BB962C8B-B14F-4D97-AF65-F5344CB8AC3E}">
        <p14:creationId xmlns:p14="http://schemas.microsoft.com/office/powerpoint/2010/main" val="68896075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F893826-0BAD-80AD-6212-AAE37943CE93}"/>
            </a:ext>
          </a:extLst>
        </p:cNvPr>
        <p:cNvGrpSpPr/>
        <p:nvPr/>
      </p:nvGrpSpPr>
      <p:grpSpPr>
        <a:xfrm>
          <a:off x="0" y="0"/>
          <a:ext cx="0" cy="0"/>
          <a:chOff x="0" y="0"/>
          <a:chExt cx="0" cy="0"/>
        </a:xfrm>
      </p:grpSpPr>
      <p:sp>
        <p:nvSpPr>
          <p:cNvPr id="5" name="Title 1">
            <a:extLst>
              <a:ext uri="{FF2B5EF4-FFF2-40B4-BE49-F238E27FC236}">
                <a16:creationId xmlns:a16="http://schemas.microsoft.com/office/drawing/2014/main" id="{862A3079-0CFE-D119-727F-E2336189D3CA}"/>
              </a:ext>
            </a:extLst>
          </p:cNvPr>
          <p:cNvSpPr txBox="1">
            <a:spLocks/>
          </p:cNvSpPr>
          <p:nvPr/>
        </p:nvSpPr>
        <p:spPr>
          <a:xfrm>
            <a:off x="694525" y="1067963"/>
            <a:ext cx="7772400" cy="684637"/>
          </a:xfrm>
          <a:prstGeom prst="rect">
            <a:avLst/>
          </a:prstGeom>
        </p:spPr>
        <p:txBody>
          <a:bodyPr lIns="91440" tIns="45720" rIns="91440" bIns="45720" anchor="t"/>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r>
              <a:rPr lang="en-US" sz="2400" b="1" kern="0" dirty="0">
                <a:solidFill>
                  <a:schemeClr val="accent2"/>
                </a:solidFill>
                <a:ea typeface="+mj-lt"/>
                <a:cs typeface="+mj-lt"/>
              </a:rPr>
              <a:t>Bids Results Comparison</a:t>
            </a:r>
            <a:br>
              <a:rPr lang="en-US" sz="2400" b="1" kern="0" dirty="0">
                <a:solidFill>
                  <a:schemeClr val="accent2"/>
                </a:solidFill>
              </a:rPr>
            </a:br>
            <a:endParaRPr lang="en-US" sz="2400" b="1" kern="0" dirty="0">
              <a:solidFill>
                <a:schemeClr val="accent2"/>
              </a:solidFill>
            </a:endParaRPr>
          </a:p>
          <a:p>
            <a:endParaRPr lang="en-US" kern="0" dirty="0">
              <a:latin typeface="Calibri" panose="020F0502020204030204" pitchFamily="34" charset="0"/>
            </a:endParaRPr>
          </a:p>
          <a:p>
            <a:endParaRPr lang="en-US" kern="0" dirty="0">
              <a:latin typeface="Calibri" panose="020F0502020204030204" pitchFamily="34" charset="0"/>
            </a:endParaRPr>
          </a:p>
          <a:p>
            <a:endParaRPr lang="en-US" kern="0" dirty="0">
              <a:latin typeface="Calibri" panose="020F0502020204030204" pitchFamily="34" charset="0"/>
            </a:endParaRPr>
          </a:p>
          <a:p>
            <a:br>
              <a:rPr lang="en-US" kern="0" dirty="0">
                <a:latin typeface="Calibri" panose="020F0502020204030204" pitchFamily="34" charset="0"/>
              </a:rPr>
            </a:br>
            <a:endParaRPr lang="en-US" kern="0" dirty="0">
              <a:solidFill>
                <a:schemeClr val="accent2"/>
              </a:solidFill>
              <a:cs typeface="Arial"/>
            </a:endParaRPr>
          </a:p>
        </p:txBody>
      </p:sp>
      <p:sp>
        <p:nvSpPr>
          <p:cNvPr id="2" name="TextBox 1">
            <a:extLst>
              <a:ext uri="{FF2B5EF4-FFF2-40B4-BE49-F238E27FC236}">
                <a16:creationId xmlns:a16="http://schemas.microsoft.com/office/drawing/2014/main" id="{B775AE45-09D7-4CC3-2D76-6778A5F8AC38}"/>
              </a:ext>
            </a:extLst>
          </p:cNvPr>
          <p:cNvSpPr txBox="1"/>
          <p:nvPr/>
        </p:nvSpPr>
        <p:spPr>
          <a:xfrm>
            <a:off x="8610600" y="6488668"/>
            <a:ext cx="452480" cy="369332"/>
          </a:xfrm>
          <a:prstGeom prst="rect">
            <a:avLst/>
          </a:prstGeom>
          <a:noFill/>
        </p:spPr>
        <p:txBody>
          <a:bodyPr wrap="square" rtlCol="0">
            <a:spAutoFit/>
          </a:bodyPr>
          <a:lstStyle/>
          <a:p>
            <a:r>
              <a:rPr lang="en-US" dirty="0"/>
              <a:t>10</a:t>
            </a:r>
          </a:p>
        </p:txBody>
      </p:sp>
      <p:graphicFrame>
        <p:nvGraphicFramePr>
          <p:cNvPr id="6" name="Table 5">
            <a:extLst>
              <a:ext uri="{FF2B5EF4-FFF2-40B4-BE49-F238E27FC236}">
                <a16:creationId xmlns:a16="http://schemas.microsoft.com/office/drawing/2014/main" id="{2004DA8F-F9B4-21EC-5D58-DFC4A46C00D9}"/>
              </a:ext>
            </a:extLst>
          </p:cNvPr>
          <p:cNvGraphicFramePr>
            <a:graphicFrameLocks noGrp="1"/>
          </p:cNvGraphicFramePr>
          <p:nvPr>
            <p:extLst>
              <p:ext uri="{D42A27DB-BD31-4B8C-83A1-F6EECF244321}">
                <p14:modId xmlns:p14="http://schemas.microsoft.com/office/powerpoint/2010/main" val="4153494381"/>
              </p:ext>
            </p:extLst>
          </p:nvPr>
        </p:nvGraphicFramePr>
        <p:xfrm>
          <a:off x="1219200" y="1905000"/>
          <a:ext cx="7015910" cy="4389120"/>
        </p:xfrm>
        <a:graphic>
          <a:graphicData uri="http://schemas.openxmlformats.org/drawingml/2006/table">
            <a:tbl>
              <a:tblPr firstRow="1" firstCol="1" bandRow="1"/>
              <a:tblGrid>
                <a:gridCol w="1413630">
                  <a:extLst>
                    <a:ext uri="{9D8B030D-6E8A-4147-A177-3AD203B41FA5}">
                      <a16:colId xmlns:a16="http://schemas.microsoft.com/office/drawing/2014/main" val="2806267945"/>
                    </a:ext>
                  </a:extLst>
                </a:gridCol>
                <a:gridCol w="1182680">
                  <a:extLst>
                    <a:ext uri="{9D8B030D-6E8A-4147-A177-3AD203B41FA5}">
                      <a16:colId xmlns:a16="http://schemas.microsoft.com/office/drawing/2014/main" val="568644811"/>
                    </a:ext>
                  </a:extLst>
                </a:gridCol>
                <a:gridCol w="1600200">
                  <a:extLst>
                    <a:ext uri="{9D8B030D-6E8A-4147-A177-3AD203B41FA5}">
                      <a16:colId xmlns:a16="http://schemas.microsoft.com/office/drawing/2014/main" val="1348518267"/>
                    </a:ext>
                  </a:extLst>
                </a:gridCol>
                <a:gridCol w="2819400">
                  <a:extLst>
                    <a:ext uri="{9D8B030D-6E8A-4147-A177-3AD203B41FA5}">
                      <a16:colId xmlns:a16="http://schemas.microsoft.com/office/drawing/2014/main" val="3589750521"/>
                    </a:ext>
                  </a:extLst>
                </a:gridCol>
              </a:tblGrid>
              <a:tr h="696407">
                <a:tc>
                  <a:txBody>
                    <a:bodyPr/>
                    <a:lstStyle/>
                    <a:p>
                      <a:pPr marL="0" marR="0" algn="ctr">
                        <a:buNone/>
                      </a:pPr>
                      <a:r>
                        <a:rPr lang="en-US" sz="1800" b="1" dirty="0">
                          <a:solidFill>
                            <a:schemeClr val="tx1"/>
                          </a:solidFill>
                          <a:latin typeface="+mn-lt"/>
                          <a:ea typeface="+mn-ea"/>
                          <a:cs typeface="+mn-cs"/>
                        </a:rPr>
                        <a:t>Meter Size</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noFill/>
                  </a:tcPr>
                </a:tc>
                <a:tc>
                  <a:txBody>
                    <a:bodyPr/>
                    <a:lstStyle/>
                    <a:p>
                      <a:pPr marL="0" marR="0" algn="ctr">
                        <a:buNone/>
                      </a:pPr>
                      <a:r>
                        <a:rPr lang="en-US" sz="1800" b="1" dirty="0">
                          <a:solidFill>
                            <a:schemeClr val="tx1"/>
                          </a:solidFill>
                          <a:latin typeface="+mn-lt"/>
                          <a:ea typeface="+mn-ea"/>
                          <a:cs typeface="+mn-cs"/>
                        </a:rPr>
                        <a:t>Quantity</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noFill/>
                  </a:tcPr>
                </a:tc>
                <a:tc>
                  <a:txBody>
                    <a:bodyPr/>
                    <a:lstStyle/>
                    <a:p>
                      <a:pPr marL="0" marR="0" algn="ctr">
                        <a:buNone/>
                      </a:pPr>
                      <a:r>
                        <a:rPr lang="en-US" sz="1800" b="1" u="sng" dirty="0">
                          <a:solidFill>
                            <a:schemeClr val="tx1"/>
                          </a:solidFill>
                          <a:latin typeface="+mn-lt"/>
                          <a:ea typeface="+mn-ea"/>
                          <a:cs typeface="+mn-cs"/>
                        </a:rPr>
                        <a:t>Ferguson </a:t>
                      </a:r>
                    </a:p>
                    <a:p>
                      <a:pPr marL="0" marR="0" algn="ctr">
                        <a:buNone/>
                      </a:pPr>
                      <a:r>
                        <a:rPr lang="en-US" sz="1800" b="1" dirty="0">
                          <a:solidFill>
                            <a:schemeClr val="tx1"/>
                          </a:solidFill>
                          <a:latin typeface="+mn-lt"/>
                          <a:ea typeface="+mn-ea"/>
                          <a:cs typeface="+mn-cs"/>
                        </a:rPr>
                        <a:t>Unit Cost </a:t>
                      </a:r>
                    </a:p>
                    <a:p>
                      <a:pPr marL="0" marR="0" algn="ctr">
                        <a:buNone/>
                      </a:pPr>
                      <a:r>
                        <a:rPr lang="en-US" sz="1800" b="1" dirty="0">
                          <a:solidFill>
                            <a:schemeClr val="tx1"/>
                          </a:solidFill>
                          <a:latin typeface="+mn-lt"/>
                          <a:ea typeface="+mn-ea"/>
                          <a:cs typeface="+mn-cs"/>
                        </a:rPr>
                        <a:t>(Bronze)</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noFill/>
                  </a:tcPr>
                </a:tc>
                <a:tc>
                  <a:txBody>
                    <a:bodyPr/>
                    <a:lstStyle/>
                    <a:p>
                      <a:pPr marL="0" marR="0" algn="ctr">
                        <a:buNone/>
                      </a:pPr>
                      <a:r>
                        <a:rPr lang="en-US" sz="1800" b="1" u="sng" dirty="0">
                          <a:solidFill>
                            <a:schemeClr val="tx1"/>
                          </a:solidFill>
                          <a:latin typeface="+mn-lt"/>
                          <a:ea typeface="+mn-ea"/>
                          <a:cs typeface="+mn-cs"/>
                        </a:rPr>
                        <a:t>Core &amp; Main</a:t>
                      </a:r>
                    </a:p>
                    <a:p>
                      <a:pPr marL="0" marR="0" algn="ctr">
                        <a:buNone/>
                      </a:pPr>
                      <a:r>
                        <a:rPr lang="en-US" sz="1800" b="1" dirty="0">
                          <a:solidFill>
                            <a:schemeClr val="tx1"/>
                          </a:solidFill>
                          <a:latin typeface="+mn-lt"/>
                          <a:ea typeface="+mn-ea"/>
                          <a:cs typeface="+mn-cs"/>
                        </a:rPr>
                        <a:t>Unit Cost </a:t>
                      </a:r>
                    </a:p>
                    <a:p>
                      <a:pPr marL="0" marR="0" algn="ctr">
                        <a:buNone/>
                      </a:pPr>
                      <a:r>
                        <a:rPr lang="en-US" sz="1800" b="1" dirty="0">
                          <a:solidFill>
                            <a:schemeClr val="tx1"/>
                          </a:solidFill>
                          <a:latin typeface="+mn-lt"/>
                          <a:ea typeface="+mn-ea"/>
                          <a:cs typeface="+mn-cs"/>
                        </a:rPr>
                        <a:t>(Stainless Steel Unless Noted Otherwise)</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875607779"/>
                  </a:ext>
                </a:extLst>
              </a:tr>
              <a:tr h="464272">
                <a:tc>
                  <a:txBody>
                    <a:bodyPr/>
                    <a:lstStyle/>
                    <a:p>
                      <a:pPr marL="0" marR="0" algn="just">
                        <a:buNone/>
                      </a:pPr>
                      <a:r>
                        <a:rPr lang="en-US" sz="1800" dirty="0">
                          <a:solidFill>
                            <a:schemeClr val="tx1"/>
                          </a:solidFill>
                          <a:latin typeface="+mn-lt"/>
                          <a:ea typeface="+mn-ea"/>
                          <a:cs typeface="+mn-cs"/>
                        </a:rPr>
                        <a:t>3/4"</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just">
                        <a:buNone/>
                      </a:pPr>
                      <a:r>
                        <a:rPr lang="en-US" sz="1800" dirty="0">
                          <a:solidFill>
                            <a:schemeClr val="tx1"/>
                          </a:solidFill>
                          <a:latin typeface="+mn-lt"/>
                          <a:ea typeface="+mn-ea"/>
                          <a:cs typeface="+mn-cs"/>
                        </a:rPr>
                        <a:t>4,725</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just">
                        <a:buNone/>
                      </a:pPr>
                      <a:r>
                        <a:rPr lang="en-US" sz="1800" dirty="0">
                          <a:solidFill>
                            <a:schemeClr val="tx1"/>
                          </a:solidFill>
                          <a:latin typeface="+mn-lt"/>
                          <a:ea typeface="+mn-ea"/>
                          <a:cs typeface="+mn-cs"/>
                        </a:rPr>
                        <a:t>$477.41</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just">
                        <a:buNone/>
                      </a:pPr>
                      <a:r>
                        <a:rPr lang="en-US" sz="1800" dirty="0">
                          <a:solidFill>
                            <a:schemeClr val="tx1"/>
                          </a:solidFill>
                          <a:latin typeface="+mn-lt"/>
                          <a:ea typeface="+mn-ea"/>
                          <a:cs typeface="+mn-cs"/>
                        </a:rPr>
                        <a:t>$383.62 </a:t>
                      </a:r>
                    </a:p>
                    <a:p>
                      <a:pPr marL="0" marR="0" algn="just">
                        <a:buNone/>
                      </a:pPr>
                      <a:r>
                        <a:rPr lang="en-US" sz="1800" dirty="0">
                          <a:solidFill>
                            <a:schemeClr val="tx1"/>
                          </a:solidFill>
                          <a:latin typeface="+mn-lt"/>
                          <a:ea typeface="+mn-ea"/>
                          <a:cs typeface="+mn-cs"/>
                        </a:rPr>
                        <a:t>(Composite – 3,725)</a:t>
                      </a:r>
                    </a:p>
                    <a:p>
                      <a:pPr marL="0" marR="0" algn="just">
                        <a:buNone/>
                      </a:pPr>
                      <a:r>
                        <a:rPr lang="en-US" sz="1800" dirty="0">
                          <a:solidFill>
                            <a:schemeClr val="tx1"/>
                          </a:solidFill>
                          <a:latin typeface="+mn-lt"/>
                          <a:ea typeface="+mn-ea"/>
                          <a:cs typeface="+mn-cs"/>
                        </a:rPr>
                        <a:t>$395.84 </a:t>
                      </a:r>
                    </a:p>
                    <a:p>
                      <a:pPr marL="0" marR="0" algn="just">
                        <a:buNone/>
                      </a:pPr>
                      <a:r>
                        <a:rPr lang="en-US" sz="1800" dirty="0">
                          <a:solidFill>
                            <a:schemeClr val="tx1"/>
                          </a:solidFill>
                          <a:latin typeface="+mn-lt"/>
                          <a:ea typeface="+mn-ea"/>
                          <a:cs typeface="+mn-cs"/>
                        </a:rPr>
                        <a:t>(Stainless Steel – 1,000)</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389100108"/>
                  </a:ext>
                </a:extLst>
              </a:tr>
              <a:tr h="232136">
                <a:tc>
                  <a:txBody>
                    <a:bodyPr/>
                    <a:lstStyle/>
                    <a:p>
                      <a:pPr marL="0" marR="0" algn="just">
                        <a:buNone/>
                      </a:pPr>
                      <a:r>
                        <a:rPr lang="en-US" sz="1800">
                          <a:solidFill>
                            <a:schemeClr val="tx1"/>
                          </a:solidFill>
                          <a:latin typeface="+mn-lt"/>
                          <a:ea typeface="+mn-ea"/>
                          <a:cs typeface="+mn-cs"/>
                        </a:rPr>
                        <a:t>1"</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just">
                        <a:buNone/>
                      </a:pPr>
                      <a:r>
                        <a:rPr lang="en-US" sz="1800">
                          <a:solidFill>
                            <a:schemeClr val="tx1"/>
                          </a:solidFill>
                          <a:latin typeface="+mn-lt"/>
                          <a:ea typeface="+mn-ea"/>
                          <a:cs typeface="+mn-cs"/>
                        </a:rPr>
                        <a:t>106</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just">
                        <a:buNone/>
                      </a:pPr>
                      <a:r>
                        <a:rPr lang="en-US" sz="1800" dirty="0">
                          <a:solidFill>
                            <a:schemeClr val="tx1"/>
                          </a:solidFill>
                          <a:latin typeface="+mn-lt"/>
                          <a:ea typeface="+mn-ea"/>
                          <a:cs typeface="+mn-cs"/>
                        </a:rPr>
                        <a:t>$519.82</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just">
                        <a:buNone/>
                      </a:pPr>
                      <a:r>
                        <a:rPr lang="en-US" sz="1800" dirty="0">
                          <a:solidFill>
                            <a:schemeClr val="tx1"/>
                          </a:solidFill>
                          <a:latin typeface="+mn-lt"/>
                          <a:ea typeface="+mn-ea"/>
                          <a:cs typeface="+mn-cs"/>
                        </a:rPr>
                        <a:t>$464.80</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616591228"/>
                  </a:ext>
                </a:extLst>
              </a:tr>
              <a:tr h="232136">
                <a:tc>
                  <a:txBody>
                    <a:bodyPr/>
                    <a:lstStyle/>
                    <a:p>
                      <a:pPr marL="0" marR="0" algn="just">
                        <a:buNone/>
                      </a:pPr>
                      <a:r>
                        <a:rPr lang="en-US" sz="1800" dirty="0">
                          <a:solidFill>
                            <a:schemeClr val="tx1"/>
                          </a:solidFill>
                          <a:latin typeface="+mn-lt"/>
                          <a:ea typeface="+mn-ea"/>
                          <a:cs typeface="+mn-cs"/>
                        </a:rPr>
                        <a:t>1-1/2"</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just">
                        <a:buNone/>
                      </a:pPr>
                      <a:r>
                        <a:rPr lang="en-US" sz="1800">
                          <a:solidFill>
                            <a:schemeClr val="tx1"/>
                          </a:solidFill>
                          <a:latin typeface="+mn-lt"/>
                          <a:ea typeface="+mn-ea"/>
                          <a:cs typeface="+mn-cs"/>
                        </a:rPr>
                        <a:t>58</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just">
                        <a:buNone/>
                      </a:pPr>
                      <a:r>
                        <a:rPr lang="en-US" sz="1800" dirty="0">
                          <a:solidFill>
                            <a:schemeClr val="tx1"/>
                          </a:solidFill>
                          <a:latin typeface="+mn-lt"/>
                          <a:ea typeface="+mn-ea"/>
                          <a:cs typeface="+mn-cs"/>
                        </a:rPr>
                        <a:t>$1,265.72</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just">
                        <a:buNone/>
                      </a:pPr>
                      <a:r>
                        <a:rPr lang="en-US" sz="1800" dirty="0">
                          <a:solidFill>
                            <a:schemeClr val="tx1"/>
                          </a:solidFill>
                          <a:latin typeface="+mn-lt"/>
                          <a:ea typeface="+mn-ea"/>
                          <a:cs typeface="+mn-cs"/>
                        </a:rPr>
                        <a:t>$1,284.77</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95247310"/>
                  </a:ext>
                </a:extLst>
              </a:tr>
              <a:tr h="232136">
                <a:tc>
                  <a:txBody>
                    <a:bodyPr/>
                    <a:lstStyle/>
                    <a:p>
                      <a:pPr marL="0" marR="0" algn="just">
                        <a:buNone/>
                      </a:pPr>
                      <a:r>
                        <a:rPr lang="en-US" sz="1800">
                          <a:solidFill>
                            <a:schemeClr val="tx1"/>
                          </a:solidFill>
                          <a:latin typeface="+mn-lt"/>
                          <a:ea typeface="+mn-ea"/>
                          <a:cs typeface="+mn-cs"/>
                        </a:rPr>
                        <a:t>2"</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just">
                        <a:buNone/>
                      </a:pPr>
                      <a:r>
                        <a:rPr lang="en-US" sz="1800">
                          <a:solidFill>
                            <a:schemeClr val="tx1"/>
                          </a:solidFill>
                          <a:latin typeface="+mn-lt"/>
                          <a:ea typeface="+mn-ea"/>
                          <a:cs typeface="+mn-cs"/>
                        </a:rPr>
                        <a:t>83</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just">
                        <a:buNone/>
                      </a:pPr>
                      <a:r>
                        <a:rPr lang="en-US" sz="1800">
                          <a:solidFill>
                            <a:schemeClr val="tx1"/>
                          </a:solidFill>
                          <a:latin typeface="+mn-lt"/>
                          <a:ea typeface="+mn-ea"/>
                          <a:cs typeface="+mn-cs"/>
                        </a:rPr>
                        <a:t>$1,470.59</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just">
                        <a:buNone/>
                      </a:pPr>
                      <a:r>
                        <a:rPr lang="en-US" sz="1800">
                          <a:solidFill>
                            <a:schemeClr val="tx1"/>
                          </a:solidFill>
                          <a:latin typeface="+mn-lt"/>
                          <a:ea typeface="+mn-ea"/>
                          <a:cs typeface="+mn-cs"/>
                        </a:rPr>
                        <a:t>$1,621.72</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586054036"/>
                  </a:ext>
                </a:extLst>
              </a:tr>
              <a:tr h="232136">
                <a:tc>
                  <a:txBody>
                    <a:bodyPr/>
                    <a:lstStyle/>
                    <a:p>
                      <a:pPr marL="0" marR="0" algn="just">
                        <a:buNone/>
                      </a:pPr>
                      <a:r>
                        <a:rPr lang="en-US" sz="1800" dirty="0">
                          <a:solidFill>
                            <a:schemeClr val="tx1"/>
                          </a:solidFill>
                          <a:latin typeface="+mn-lt"/>
                          <a:ea typeface="+mn-ea"/>
                          <a:cs typeface="+mn-cs"/>
                        </a:rPr>
                        <a:t>3"</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just">
                        <a:buNone/>
                      </a:pPr>
                      <a:r>
                        <a:rPr lang="en-US" sz="1800">
                          <a:solidFill>
                            <a:schemeClr val="tx1"/>
                          </a:solidFill>
                          <a:latin typeface="+mn-lt"/>
                          <a:ea typeface="+mn-ea"/>
                          <a:cs typeface="+mn-cs"/>
                        </a:rPr>
                        <a:t>2</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just">
                        <a:buNone/>
                      </a:pPr>
                      <a:r>
                        <a:rPr lang="en-US" sz="1800">
                          <a:solidFill>
                            <a:schemeClr val="tx1"/>
                          </a:solidFill>
                          <a:latin typeface="+mn-lt"/>
                          <a:ea typeface="+mn-ea"/>
                          <a:cs typeface="+mn-cs"/>
                        </a:rPr>
                        <a:t>$3,722.25</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just">
                        <a:buNone/>
                      </a:pPr>
                      <a:r>
                        <a:rPr lang="en-US" sz="1800" dirty="0">
                          <a:solidFill>
                            <a:schemeClr val="tx1"/>
                          </a:solidFill>
                          <a:latin typeface="+mn-lt"/>
                          <a:ea typeface="+mn-ea"/>
                          <a:cs typeface="+mn-cs"/>
                        </a:rPr>
                        <a:t>$2,480.96</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576572373"/>
                  </a:ext>
                </a:extLst>
              </a:tr>
              <a:tr h="232136">
                <a:tc>
                  <a:txBody>
                    <a:bodyPr/>
                    <a:lstStyle/>
                    <a:p>
                      <a:pPr marL="0" marR="0" algn="just">
                        <a:buNone/>
                      </a:pPr>
                      <a:r>
                        <a:rPr lang="en-US" sz="1800">
                          <a:solidFill>
                            <a:schemeClr val="tx1"/>
                          </a:solidFill>
                          <a:latin typeface="+mn-lt"/>
                          <a:ea typeface="+mn-ea"/>
                          <a:cs typeface="+mn-cs"/>
                        </a:rPr>
                        <a:t>4"</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just">
                        <a:buNone/>
                      </a:pPr>
                      <a:r>
                        <a:rPr lang="en-US" sz="1800">
                          <a:solidFill>
                            <a:schemeClr val="tx1"/>
                          </a:solidFill>
                          <a:latin typeface="+mn-lt"/>
                          <a:ea typeface="+mn-ea"/>
                          <a:cs typeface="+mn-cs"/>
                        </a:rPr>
                        <a:t>5</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just">
                        <a:buNone/>
                      </a:pPr>
                      <a:r>
                        <a:rPr lang="en-US" sz="1800">
                          <a:solidFill>
                            <a:schemeClr val="tx1"/>
                          </a:solidFill>
                          <a:latin typeface="+mn-lt"/>
                          <a:ea typeface="+mn-ea"/>
                          <a:cs typeface="+mn-cs"/>
                        </a:rPr>
                        <a:t>$4,595.50</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just">
                        <a:buNone/>
                      </a:pPr>
                      <a:r>
                        <a:rPr lang="en-US" sz="1800" dirty="0">
                          <a:solidFill>
                            <a:schemeClr val="tx1"/>
                          </a:solidFill>
                          <a:latin typeface="+mn-lt"/>
                          <a:ea typeface="+mn-ea"/>
                          <a:cs typeface="+mn-cs"/>
                        </a:rPr>
                        <a:t>$3,035.63</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184420178"/>
                  </a:ext>
                </a:extLst>
              </a:tr>
              <a:tr h="232136">
                <a:tc>
                  <a:txBody>
                    <a:bodyPr/>
                    <a:lstStyle/>
                    <a:p>
                      <a:pPr marL="0" marR="0" algn="just">
                        <a:buNone/>
                      </a:pPr>
                      <a:r>
                        <a:rPr lang="en-US" sz="1800" dirty="0">
                          <a:solidFill>
                            <a:schemeClr val="tx1"/>
                          </a:solidFill>
                          <a:latin typeface="+mn-lt"/>
                          <a:ea typeface="+mn-ea"/>
                          <a:cs typeface="+mn-cs"/>
                        </a:rPr>
                        <a:t>6"</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noFill/>
                  </a:tcPr>
                </a:tc>
                <a:tc>
                  <a:txBody>
                    <a:bodyPr/>
                    <a:lstStyle/>
                    <a:p>
                      <a:pPr marL="0" marR="0" algn="just">
                        <a:buNone/>
                      </a:pPr>
                      <a:r>
                        <a:rPr lang="en-US" sz="1800" dirty="0">
                          <a:solidFill>
                            <a:schemeClr val="tx1"/>
                          </a:solidFill>
                          <a:latin typeface="+mn-lt"/>
                          <a:ea typeface="+mn-ea"/>
                          <a:cs typeface="+mn-cs"/>
                        </a:rPr>
                        <a:t>3</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noFill/>
                  </a:tcPr>
                </a:tc>
                <a:tc>
                  <a:txBody>
                    <a:bodyPr/>
                    <a:lstStyle/>
                    <a:p>
                      <a:pPr marL="0" marR="0" algn="just">
                        <a:buNone/>
                      </a:pPr>
                      <a:r>
                        <a:rPr lang="en-US" sz="1800" dirty="0">
                          <a:solidFill>
                            <a:schemeClr val="tx1"/>
                          </a:solidFill>
                          <a:latin typeface="+mn-lt"/>
                          <a:ea typeface="+mn-ea"/>
                          <a:cs typeface="+mn-cs"/>
                        </a:rPr>
                        <a:t>$6,893.69</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noFill/>
                  </a:tcPr>
                </a:tc>
                <a:tc>
                  <a:txBody>
                    <a:bodyPr/>
                    <a:lstStyle/>
                    <a:p>
                      <a:pPr marL="0" marR="0" algn="just">
                        <a:buNone/>
                      </a:pPr>
                      <a:r>
                        <a:rPr lang="en-US" sz="1800" dirty="0">
                          <a:solidFill>
                            <a:schemeClr val="tx1"/>
                          </a:solidFill>
                          <a:latin typeface="+mn-lt"/>
                          <a:ea typeface="+mn-ea"/>
                          <a:cs typeface="+mn-cs"/>
                        </a:rPr>
                        <a:t>$5,685.72</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273081356"/>
                  </a:ext>
                </a:extLst>
              </a:tr>
              <a:tr h="232136">
                <a:tc>
                  <a:txBody>
                    <a:bodyPr/>
                    <a:lstStyle/>
                    <a:p>
                      <a:pPr marL="0" marR="0" algn="just">
                        <a:buNone/>
                      </a:pPr>
                      <a:r>
                        <a:rPr lang="en-US" sz="1800" b="1" dirty="0">
                          <a:solidFill>
                            <a:schemeClr val="tx1"/>
                          </a:solidFill>
                          <a:latin typeface="+mn-lt"/>
                          <a:ea typeface="+mn-ea"/>
                          <a:cs typeface="+mn-cs"/>
                        </a:rPr>
                        <a:t>Project Total</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just">
                        <a:buNone/>
                      </a:pPr>
                      <a:r>
                        <a:rPr lang="en-US" sz="1800" dirty="0">
                          <a:solidFill>
                            <a:schemeClr val="tx1"/>
                          </a:solidFill>
                          <a:latin typeface="+mn-lt"/>
                          <a:ea typeface="+mn-ea"/>
                          <a:cs typeface="+mn-cs"/>
                        </a:rPr>
                        <a:t>4,982</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just">
                        <a:buNone/>
                      </a:pPr>
                      <a:r>
                        <a:rPr lang="en-US" sz="1800" dirty="0">
                          <a:solidFill>
                            <a:schemeClr val="tx1"/>
                          </a:solidFill>
                          <a:latin typeface="+mn-lt"/>
                          <a:ea typeface="+mn-ea"/>
                          <a:cs typeface="+mn-cs"/>
                        </a:rPr>
                        <a:t>$3,217,511.59 </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just">
                        <a:buNone/>
                      </a:pPr>
                      <a:r>
                        <a:rPr lang="en-US" sz="1800" dirty="0">
                          <a:solidFill>
                            <a:schemeClr val="tx1"/>
                          </a:solidFill>
                          <a:latin typeface="+mn-lt"/>
                          <a:ea typeface="+mn-ea"/>
                          <a:cs typeface="+mn-cs"/>
                        </a:rPr>
                        <a:t>$2,616,125.23 </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142366947"/>
                  </a:ext>
                </a:extLst>
              </a:tr>
            </a:tbl>
          </a:graphicData>
        </a:graphic>
      </p:graphicFrame>
    </p:spTree>
    <p:extLst>
      <p:ext uri="{BB962C8B-B14F-4D97-AF65-F5344CB8AC3E}">
        <p14:creationId xmlns:p14="http://schemas.microsoft.com/office/powerpoint/2010/main" val="190368060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389F8A6-DC52-A325-BAB2-148EAEA6E776}"/>
            </a:ext>
          </a:extLst>
        </p:cNvPr>
        <p:cNvGrpSpPr/>
        <p:nvPr/>
      </p:nvGrpSpPr>
      <p:grpSpPr>
        <a:xfrm>
          <a:off x="0" y="0"/>
          <a:ext cx="0" cy="0"/>
          <a:chOff x="0" y="0"/>
          <a:chExt cx="0" cy="0"/>
        </a:xfrm>
      </p:grpSpPr>
      <p:sp>
        <p:nvSpPr>
          <p:cNvPr id="3" name="Subtitle 2">
            <a:extLst>
              <a:ext uri="{FF2B5EF4-FFF2-40B4-BE49-F238E27FC236}">
                <a16:creationId xmlns:a16="http://schemas.microsoft.com/office/drawing/2014/main" id="{1DAD97E6-3A50-0BA1-91EA-E9632AE3A065}"/>
              </a:ext>
            </a:extLst>
          </p:cNvPr>
          <p:cNvSpPr>
            <a:spLocks noGrp="1"/>
          </p:cNvSpPr>
          <p:nvPr>
            <p:ph type="subTitle" idx="1"/>
          </p:nvPr>
        </p:nvSpPr>
        <p:spPr>
          <a:xfrm>
            <a:off x="609600" y="2057400"/>
            <a:ext cx="7631051" cy="1490844"/>
          </a:xfrm>
        </p:spPr>
        <p:txBody>
          <a:bodyPr lIns="91440" tIns="45720" rIns="91440" bIns="45720" anchor="t"/>
          <a:lstStyle/>
          <a:p>
            <a:pPr marL="285750" indent="-285750" algn="l">
              <a:buFont typeface="Arial" panose="020B0604020202020204" pitchFamily="34" charset="0"/>
              <a:buChar char="•"/>
            </a:pPr>
            <a:r>
              <a:rPr lang="en-US" sz="1800" u="sng" dirty="0">
                <a:solidFill>
                  <a:schemeClr val="accent2"/>
                </a:solidFill>
              </a:rPr>
              <a:t>Proposed Meter: </a:t>
            </a:r>
            <a:r>
              <a:rPr lang="en-US" sz="1800" b="1" dirty="0">
                <a:solidFill>
                  <a:schemeClr val="accent2"/>
                </a:solidFill>
                <a:ea typeface="+mj-lt"/>
                <a:cs typeface="+mj-lt"/>
              </a:rPr>
              <a:t>Kamstrup </a:t>
            </a:r>
            <a:r>
              <a:rPr lang="en-US" sz="1800" b="1" dirty="0" err="1">
                <a:solidFill>
                  <a:schemeClr val="accent2"/>
                </a:solidFill>
                <a:ea typeface="+mj-lt"/>
                <a:cs typeface="+mj-lt"/>
              </a:rPr>
              <a:t>FlowIQ</a:t>
            </a:r>
            <a:endParaRPr lang="en-US" sz="1800" b="1" dirty="0">
              <a:solidFill>
                <a:schemeClr val="accent2"/>
              </a:solidFill>
            </a:endParaRPr>
          </a:p>
          <a:p>
            <a:pPr algn="l"/>
            <a:r>
              <a:rPr lang="en-US" sz="1600" dirty="0"/>
              <a:t>Multiple intelligent alarms and info codes let you quickly detect irregularities such as leaks and bursts or other events like tampering attempts, reverse flow, and support the following info codes and alarms:</a:t>
            </a:r>
          </a:p>
          <a:p>
            <a:pPr marL="285750" indent="-285750" algn="l">
              <a:buFont typeface="Arial" panose="020B0604020202020204" pitchFamily="34" charset="0"/>
              <a:buChar char="•"/>
            </a:pPr>
            <a:r>
              <a:rPr lang="en-US" sz="1400" dirty="0"/>
              <a:t>Dry</a:t>
            </a:r>
          </a:p>
          <a:p>
            <a:pPr marL="285750" indent="-285750" algn="l">
              <a:buFont typeface="Arial" panose="020B0604020202020204" pitchFamily="34" charset="0"/>
              <a:buChar char="•"/>
            </a:pPr>
            <a:r>
              <a:rPr lang="en-US" sz="1400" dirty="0"/>
              <a:t>Reverse</a:t>
            </a:r>
          </a:p>
          <a:p>
            <a:pPr marL="285750" indent="-285750" algn="l">
              <a:buFont typeface="Arial" panose="020B0604020202020204" pitchFamily="34" charset="0"/>
              <a:buChar char="•"/>
            </a:pPr>
            <a:r>
              <a:rPr lang="en-US" sz="1400" dirty="0"/>
              <a:t>Leak</a:t>
            </a:r>
          </a:p>
          <a:p>
            <a:pPr marL="285750" indent="-285750" algn="l">
              <a:buFont typeface="Arial" panose="020B0604020202020204" pitchFamily="34" charset="0"/>
              <a:buChar char="•"/>
            </a:pPr>
            <a:r>
              <a:rPr lang="en-US" sz="1400" dirty="0"/>
              <a:t>Burst*</a:t>
            </a:r>
          </a:p>
          <a:p>
            <a:pPr marL="285750" indent="-285750" algn="l">
              <a:buFont typeface="Arial" panose="020B0604020202020204" pitchFamily="34" charset="0"/>
              <a:buChar char="•"/>
            </a:pPr>
            <a:r>
              <a:rPr lang="en-US" sz="1400" dirty="0"/>
              <a:t>Tamper</a:t>
            </a:r>
          </a:p>
          <a:p>
            <a:pPr marL="285750" indent="-285750" algn="l">
              <a:buFont typeface="Arial" panose="020B0604020202020204" pitchFamily="34" charset="0"/>
              <a:buChar char="•"/>
            </a:pPr>
            <a:r>
              <a:rPr lang="en-US" sz="1400" dirty="0"/>
              <a:t>Low battery</a:t>
            </a:r>
          </a:p>
          <a:p>
            <a:pPr marL="285750" indent="-285750" algn="l">
              <a:buFont typeface="Arial" panose="020B0604020202020204" pitchFamily="34" charset="0"/>
              <a:buChar char="•"/>
            </a:pPr>
            <a:r>
              <a:rPr lang="en-US" sz="1400" dirty="0"/>
              <a:t>Low temperature</a:t>
            </a:r>
          </a:p>
          <a:p>
            <a:pPr marL="285750" indent="-285750" algn="l">
              <a:buFont typeface="Arial" panose="020B0604020202020204" pitchFamily="34" charset="0"/>
              <a:buChar char="•"/>
            </a:pPr>
            <a:r>
              <a:rPr lang="en-US" sz="1400" dirty="0"/>
              <a:t>High temperature</a:t>
            </a:r>
          </a:p>
          <a:p>
            <a:pPr marL="285750" indent="-285750" algn="l">
              <a:buFont typeface="Arial" panose="020B0604020202020204" pitchFamily="34" charset="0"/>
              <a:buChar char="•"/>
            </a:pPr>
            <a:r>
              <a:rPr lang="en-US" sz="1400" dirty="0"/>
              <a:t>Max flow exceeded* </a:t>
            </a:r>
          </a:p>
          <a:p>
            <a:pPr marL="285750" indent="-285750" algn="l">
              <a:buFont typeface="Arial" panose="020B0604020202020204" pitchFamily="34" charset="0"/>
              <a:buChar char="•"/>
            </a:pPr>
            <a:r>
              <a:rPr lang="en-US" sz="1400" dirty="0"/>
              <a:t>No consumption</a:t>
            </a:r>
          </a:p>
          <a:p>
            <a:pPr marL="285750" indent="-285750" algn="l">
              <a:buFont typeface="Arial" panose="020B0604020202020204" pitchFamily="34" charset="0"/>
              <a:buChar char="•"/>
            </a:pPr>
            <a:r>
              <a:rPr lang="en-US" sz="1400" dirty="0"/>
              <a:t>Overflow**</a:t>
            </a:r>
          </a:p>
          <a:p>
            <a:pPr algn="l"/>
            <a:r>
              <a:rPr lang="en-US" sz="1100" dirty="0"/>
              <a:t>*Not Available on </a:t>
            </a:r>
            <a:r>
              <a:rPr lang="en-US" sz="1100" dirty="0" err="1"/>
              <a:t>flowIQ</a:t>
            </a:r>
            <a:r>
              <a:rPr lang="en-US" sz="1100" dirty="0"/>
              <a:t> 4200 Large Meters 6”-12”</a:t>
            </a:r>
          </a:p>
          <a:p>
            <a:pPr algn="l"/>
            <a:r>
              <a:rPr lang="en-US" sz="1100" dirty="0"/>
              <a:t>**Not Available on </a:t>
            </a:r>
            <a:r>
              <a:rPr lang="en-US" sz="1100" dirty="0" err="1"/>
              <a:t>flowIQ</a:t>
            </a:r>
            <a:r>
              <a:rPr lang="en-US" sz="1100" dirty="0"/>
              <a:t> 2200 1” and smaller</a:t>
            </a:r>
            <a:endParaRPr lang="en-US" sz="2400" dirty="0"/>
          </a:p>
          <a:p>
            <a:pPr marL="285750" indent="-285750" algn="l">
              <a:buFont typeface="Arial" panose="020B0604020202020204" pitchFamily="34" charset="0"/>
              <a:buChar char="•"/>
            </a:pPr>
            <a:endParaRPr lang="en-US" sz="1800" dirty="0"/>
          </a:p>
          <a:p>
            <a:pPr algn="l"/>
            <a:endParaRPr lang="en-US" sz="1800" b="1" dirty="0">
              <a:cs typeface="Arial"/>
            </a:endParaRPr>
          </a:p>
        </p:txBody>
      </p:sp>
      <p:sp>
        <p:nvSpPr>
          <p:cNvPr id="5" name="Title 1">
            <a:extLst>
              <a:ext uri="{FF2B5EF4-FFF2-40B4-BE49-F238E27FC236}">
                <a16:creationId xmlns:a16="http://schemas.microsoft.com/office/drawing/2014/main" id="{51C3A454-C5D5-70C9-E7D4-48B96DAF32E2}"/>
              </a:ext>
            </a:extLst>
          </p:cNvPr>
          <p:cNvSpPr txBox="1">
            <a:spLocks/>
          </p:cNvSpPr>
          <p:nvPr/>
        </p:nvSpPr>
        <p:spPr>
          <a:xfrm>
            <a:off x="694525" y="1067963"/>
            <a:ext cx="7772400" cy="684637"/>
          </a:xfrm>
          <a:prstGeom prst="rect">
            <a:avLst/>
          </a:prstGeom>
        </p:spPr>
        <p:txBody>
          <a:bodyPr lIns="91440" tIns="45720" rIns="91440" bIns="45720" anchor="t"/>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r>
              <a:rPr lang="en-US" sz="2400" b="1" kern="0" dirty="0">
                <a:solidFill>
                  <a:schemeClr val="accent2"/>
                </a:solidFill>
              </a:rPr>
              <a:t>Core &amp; Main</a:t>
            </a:r>
          </a:p>
        </p:txBody>
      </p:sp>
      <p:sp>
        <p:nvSpPr>
          <p:cNvPr id="2" name="TextBox 1">
            <a:extLst>
              <a:ext uri="{FF2B5EF4-FFF2-40B4-BE49-F238E27FC236}">
                <a16:creationId xmlns:a16="http://schemas.microsoft.com/office/drawing/2014/main" id="{E3D67B83-C3F0-B7BF-337C-EF678535D0B9}"/>
              </a:ext>
            </a:extLst>
          </p:cNvPr>
          <p:cNvSpPr txBox="1"/>
          <p:nvPr/>
        </p:nvSpPr>
        <p:spPr>
          <a:xfrm>
            <a:off x="8610600" y="6488668"/>
            <a:ext cx="452480" cy="369332"/>
          </a:xfrm>
          <a:prstGeom prst="rect">
            <a:avLst/>
          </a:prstGeom>
          <a:noFill/>
        </p:spPr>
        <p:txBody>
          <a:bodyPr wrap="square" rtlCol="0">
            <a:spAutoFit/>
          </a:bodyPr>
          <a:lstStyle/>
          <a:p>
            <a:r>
              <a:rPr lang="en-US" dirty="0"/>
              <a:t>11</a:t>
            </a:r>
          </a:p>
        </p:txBody>
      </p:sp>
      <p:pic>
        <p:nvPicPr>
          <p:cNvPr id="16" name="Picture 15">
            <a:extLst>
              <a:ext uri="{FF2B5EF4-FFF2-40B4-BE49-F238E27FC236}">
                <a16:creationId xmlns:a16="http://schemas.microsoft.com/office/drawing/2014/main" id="{9808BC1C-EBBE-347D-56D1-9240AE1D8C89}"/>
              </a:ext>
            </a:extLst>
          </p:cNvPr>
          <p:cNvPicPr>
            <a:picLocks noChangeAspect="1"/>
          </p:cNvPicPr>
          <p:nvPr/>
        </p:nvPicPr>
        <p:blipFill>
          <a:blip r:embed="rId2"/>
          <a:stretch>
            <a:fillRect/>
          </a:stretch>
        </p:blipFill>
        <p:spPr>
          <a:xfrm>
            <a:off x="4212834" y="4247796"/>
            <a:ext cx="735782" cy="1664152"/>
          </a:xfrm>
          <a:prstGeom prst="rect">
            <a:avLst/>
          </a:prstGeom>
        </p:spPr>
      </p:pic>
      <p:pic>
        <p:nvPicPr>
          <p:cNvPr id="18" name="Picture 17">
            <a:extLst>
              <a:ext uri="{FF2B5EF4-FFF2-40B4-BE49-F238E27FC236}">
                <a16:creationId xmlns:a16="http://schemas.microsoft.com/office/drawing/2014/main" id="{145A21F5-8483-5F88-7107-AC4B0A3E585D}"/>
              </a:ext>
            </a:extLst>
          </p:cNvPr>
          <p:cNvPicPr>
            <a:picLocks noChangeAspect="1"/>
          </p:cNvPicPr>
          <p:nvPr/>
        </p:nvPicPr>
        <p:blipFill>
          <a:blip r:embed="rId3"/>
          <a:stretch>
            <a:fillRect/>
          </a:stretch>
        </p:blipFill>
        <p:spPr>
          <a:xfrm>
            <a:off x="5238352" y="4038600"/>
            <a:ext cx="1219698" cy="1873348"/>
          </a:xfrm>
          <a:prstGeom prst="rect">
            <a:avLst/>
          </a:prstGeom>
        </p:spPr>
      </p:pic>
      <p:pic>
        <p:nvPicPr>
          <p:cNvPr id="20" name="Picture 19">
            <a:extLst>
              <a:ext uri="{FF2B5EF4-FFF2-40B4-BE49-F238E27FC236}">
                <a16:creationId xmlns:a16="http://schemas.microsoft.com/office/drawing/2014/main" id="{8D2FC61E-4046-E4BD-CB77-E952F75F5C01}"/>
              </a:ext>
            </a:extLst>
          </p:cNvPr>
          <p:cNvPicPr>
            <a:picLocks noChangeAspect="1"/>
          </p:cNvPicPr>
          <p:nvPr/>
        </p:nvPicPr>
        <p:blipFill>
          <a:blip r:embed="rId4"/>
          <a:stretch>
            <a:fillRect/>
          </a:stretch>
        </p:blipFill>
        <p:spPr>
          <a:xfrm>
            <a:off x="6501014" y="3945559"/>
            <a:ext cx="1725258" cy="2059430"/>
          </a:xfrm>
          <a:prstGeom prst="rect">
            <a:avLst/>
          </a:prstGeom>
        </p:spPr>
      </p:pic>
    </p:spTree>
    <p:extLst>
      <p:ext uri="{BB962C8B-B14F-4D97-AF65-F5344CB8AC3E}">
        <p14:creationId xmlns:p14="http://schemas.microsoft.com/office/powerpoint/2010/main" val="138911050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BB37617-3943-405A-3936-C225711E641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7B77577-03EA-8FA2-AF9F-9BBEC926F254}"/>
              </a:ext>
            </a:extLst>
          </p:cNvPr>
          <p:cNvSpPr>
            <a:spLocks noGrp="1"/>
          </p:cNvSpPr>
          <p:nvPr>
            <p:ph type="title"/>
          </p:nvPr>
        </p:nvSpPr>
        <p:spPr>
          <a:xfrm>
            <a:off x="457200" y="1066800"/>
            <a:ext cx="8229600" cy="685800"/>
          </a:xfrm>
        </p:spPr>
        <p:txBody>
          <a:bodyPr/>
          <a:lstStyle/>
          <a:p>
            <a:r>
              <a:rPr lang="en-US" sz="2400" b="1" dirty="0">
                <a:solidFill>
                  <a:schemeClr val="accent2"/>
                </a:solidFill>
              </a:rPr>
              <a:t>Customer Education and Empowerment</a:t>
            </a:r>
          </a:p>
        </p:txBody>
      </p:sp>
      <p:sp>
        <p:nvSpPr>
          <p:cNvPr id="4" name="TextBox 3">
            <a:extLst>
              <a:ext uri="{FF2B5EF4-FFF2-40B4-BE49-F238E27FC236}">
                <a16:creationId xmlns:a16="http://schemas.microsoft.com/office/drawing/2014/main" id="{947FA648-3607-C677-7043-959D6CB98339}"/>
              </a:ext>
            </a:extLst>
          </p:cNvPr>
          <p:cNvSpPr txBox="1"/>
          <p:nvPr/>
        </p:nvSpPr>
        <p:spPr>
          <a:xfrm>
            <a:off x="8610600" y="6488668"/>
            <a:ext cx="452480" cy="369332"/>
          </a:xfrm>
          <a:prstGeom prst="rect">
            <a:avLst/>
          </a:prstGeom>
          <a:noFill/>
        </p:spPr>
        <p:txBody>
          <a:bodyPr wrap="square" rtlCol="0">
            <a:spAutoFit/>
          </a:bodyPr>
          <a:lstStyle/>
          <a:p>
            <a:r>
              <a:rPr lang="en-US" dirty="0"/>
              <a:t>12</a:t>
            </a:r>
          </a:p>
        </p:txBody>
      </p:sp>
      <p:pic>
        <p:nvPicPr>
          <p:cNvPr id="8" name="Picture 7" descr="Child washing hands">
            <a:extLst>
              <a:ext uri="{FF2B5EF4-FFF2-40B4-BE49-F238E27FC236}">
                <a16:creationId xmlns:a16="http://schemas.microsoft.com/office/drawing/2014/main" id="{C76BFB42-28FC-51BB-92FF-93B3271504C6}"/>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52500" y="1752600"/>
            <a:ext cx="7239000" cy="4826000"/>
          </a:xfrm>
          <a:prstGeom prst="rect">
            <a:avLst/>
          </a:prstGeom>
        </p:spPr>
      </p:pic>
    </p:spTree>
    <p:extLst>
      <p:ext uri="{BB962C8B-B14F-4D97-AF65-F5344CB8AC3E}">
        <p14:creationId xmlns:p14="http://schemas.microsoft.com/office/powerpoint/2010/main" val="69319318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B33C787-974B-9BBC-4B3B-CF2A872B907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13D02D4-35A7-9796-15C9-63742B5C6824}"/>
              </a:ext>
            </a:extLst>
          </p:cNvPr>
          <p:cNvSpPr>
            <a:spLocks noGrp="1"/>
          </p:cNvSpPr>
          <p:nvPr>
            <p:ph type="title"/>
          </p:nvPr>
        </p:nvSpPr>
        <p:spPr>
          <a:xfrm>
            <a:off x="457200" y="1066800"/>
            <a:ext cx="8229600" cy="685800"/>
          </a:xfrm>
        </p:spPr>
        <p:txBody>
          <a:bodyPr/>
          <a:lstStyle/>
          <a:p>
            <a:r>
              <a:rPr lang="en-US" sz="2400" b="1" dirty="0">
                <a:solidFill>
                  <a:schemeClr val="accent2"/>
                </a:solidFill>
              </a:rPr>
              <a:t>Example of a Leak</a:t>
            </a:r>
          </a:p>
        </p:txBody>
      </p:sp>
      <p:sp>
        <p:nvSpPr>
          <p:cNvPr id="4" name="TextBox 3">
            <a:extLst>
              <a:ext uri="{FF2B5EF4-FFF2-40B4-BE49-F238E27FC236}">
                <a16:creationId xmlns:a16="http://schemas.microsoft.com/office/drawing/2014/main" id="{BEA59BB3-A562-583B-07AA-0F69FB56B33F}"/>
              </a:ext>
            </a:extLst>
          </p:cNvPr>
          <p:cNvSpPr txBox="1"/>
          <p:nvPr/>
        </p:nvSpPr>
        <p:spPr>
          <a:xfrm>
            <a:off x="8539308" y="6488668"/>
            <a:ext cx="523772" cy="369332"/>
          </a:xfrm>
          <a:prstGeom prst="rect">
            <a:avLst/>
          </a:prstGeom>
          <a:noFill/>
        </p:spPr>
        <p:txBody>
          <a:bodyPr wrap="square" rtlCol="0">
            <a:spAutoFit/>
          </a:bodyPr>
          <a:lstStyle/>
          <a:p>
            <a:r>
              <a:rPr lang="en-US" dirty="0"/>
              <a:t>13</a:t>
            </a:r>
          </a:p>
        </p:txBody>
      </p:sp>
      <p:pic>
        <p:nvPicPr>
          <p:cNvPr id="10" name="Picture 9">
            <a:extLst>
              <a:ext uri="{FF2B5EF4-FFF2-40B4-BE49-F238E27FC236}">
                <a16:creationId xmlns:a16="http://schemas.microsoft.com/office/drawing/2014/main" id="{D7329B79-E7D2-ED96-A50C-5509CC820231}"/>
              </a:ext>
            </a:extLst>
          </p:cNvPr>
          <p:cNvPicPr>
            <a:picLocks noChangeAspect="1"/>
          </p:cNvPicPr>
          <p:nvPr/>
        </p:nvPicPr>
        <p:blipFill>
          <a:blip r:embed="rId2"/>
          <a:stretch>
            <a:fillRect/>
          </a:stretch>
        </p:blipFill>
        <p:spPr>
          <a:xfrm>
            <a:off x="614989" y="2219231"/>
            <a:ext cx="3828296" cy="3691367"/>
          </a:xfrm>
          <a:prstGeom prst="rect">
            <a:avLst/>
          </a:prstGeom>
        </p:spPr>
      </p:pic>
      <p:sp>
        <p:nvSpPr>
          <p:cNvPr id="11" name="TextBox 10">
            <a:extLst>
              <a:ext uri="{FF2B5EF4-FFF2-40B4-BE49-F238E27FC236}">
                <a16:creationId xmlns:a16="http://schemas.microsoft.com/office/drawing/2014/main" id="{F9686E7E-E607-4E70-632D-AC470D02C423}"/>
              </a:ext>
            </a:extLst>
          </p:cNvPr>
          <p:cNvSpPr txBox="1"/>
          <p:nvPr/>
        </p:nvSpPr>
        <p:spPr>
          <a:xfrm>
            <a:off x="562473" y="1857970"/>
            <a:ext cx="3933328" cy="369332"/>
          </a:xfrm>
          <a:prstGeom prst="rect">
            <a:avLst/>
          </a:prstGeom>
          <a:noFill/>
        </p:spPr>
        <p:txBody>
          <a:bodyPr wrap="square" rtlCol="0">
            <a:spAutoFit/>
          </a:bodyPr>
          <a:lstStyle/>
          <a:p>
            <a:r>
              <a:rPr lang="en-US" dirty="0"/>
              <a:t>Leaking Toilet for One Year</a:t>
            </a:r>
          </a:p>
        </p:txBody>
      </p:sp>
      <p:sp>
        <p:nvSpPr>
          <p:cNvPr id="13" name="Arrow: Right 12">
            <a:extLst>
              <a:ext uri="{FF2B5EF4-FFF2-40B4-BE49-F238E27FC236}">
                <a16:creationId xmlns:a16="http://schemas.microsoft.com/office/drawing/2014/main" id="{6909496E-4848-6920-B39F-4BAF994BB5B5}"/>
              </a:ext>
            </a:extLst>
          </p:cNvPr>
          <p:cNvSpPr/>
          <p:nvPr/>
        </p:nvSpPr>
        <p:spPr>
          <a:xfrm>
            <a:off x="4648200" y="3810000"/>
            <a:ext cx="762000" cy="369332"/>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7" name="Graphic 16" descr="Man in a polo shirt">
            <a:extLst>
              <a:ext uri="{FF2B5EF4-FFF2-40B4-BE49-F238E27FC236}">
                <a16:creationId xmlns:a16="http://schemas.microsoft.com/office/drawing/2014/main" id="{46178410-78EB-D274-FA14-CA6C97AF8336}"/>
              </a:ext>
            </a:extLst>
          </p:cNvPr>
          <p:cNvPicPr>
            <a:picLocks noChangeAspect="1"/>
          </p:cNvPicPr>
          <p:nvPr/>
        </p:nvPicPr>
        <p:blipFill>
          <a:blip>
            <a:extLst>
              <a:ext uri="{96DAC541-7B7A-43D3-8B79-37D633B846F1}">
                <asvg:svgBlip xmlns:asvg="http://schemas.microsoft.com/office/drawing/2016/SVG/main" r:embed="rId3"/>
              </a:ext>
            </a:extLst>
          </a:blip>
          <a:stretch>
            <a:fillRect/>
          </a:stretch>
        </p:blipFill>
        <p:spPr>
          <a:xfrm>
            <a:off x="5534797" y="2012394"/>
            <a:ext cx="1381125" cy="4333875"/>
          </a:xfrm>
          <a:prstGeom prst="rect">
            <a:avLst/>
          </a:prstGeom>
        </p:spPr>
      </p:pic>
      <p:sp>
        <p:nvSpPr>
          <p:cNvPr id="18" name="TextBox 17">
            <a:extLst>
              <a:ext uri="{FF2B5EF4-FFF2-40B4-BE49-F238E27FC236}">
                <a16:creationId xmlns:a16="http://schemas.microsoft.com/office/drawing/2014/main" id="{3B9F9C95-F748-EFA4-1843-3510B8ACC199}"/>
              </a:ext>
            </a:extLst>
          </p:cNvPr>
          <p:cNvSpPr txBox="1"/>
          <p:nvPr/>
        </p:nvSpPr>
        <p:spPr>
          <a:xfrm>
            <a:off x="7040520" y="2932837"/>
            <a:ext cx="1971675" cy="2031325"/>
          </a:xfrm>
          <a:prstGeom prst="rect">
            <a:avLst/>
          </a:prstGeom>
          <a:noFill/>
        </p:spPr>
        <p:txBody>
          <a:bodyPr wrap="square" rtlCol="0">
            <a:spAutoFit/>
          </a:bodyPr>
          <a:lstStyle/>
          <a:p>
            <a:r>
              <a:rPr lang="en-US" dirty="0"/>
              <a:t>Average Person Uses 83 gallons per day </a:t>
            </a:r>
          </a:p>
          <a:p>
            <a:endParaRPr lang="en-US" dirty="0"/>
          </a:p>
          <a:p>
            <a:r>
              <a:rPr lang="en-US" dirty="0"/>
              <a:t>= 2.3 years worth of water for a single person</a:t>
            </a:r>
          </a:p>
        </p:txBody>
      </p:sp>
      <p:sp>
        <p:nvSpPr>
          <p:cNvPr id="20" name="TextBox 19">
            <a:extLst>
              <a:ext uri="{FF2B5EF4-FFF2-40B4-BE49-F238E27FC236}">
                <a16:creationId xmlns:a16="http://schemas.microsoft.com/office/drawing/2014/main" id="{79AB3689-0503-9594-6001-9BAEA519B1F6}"/>
              </a:ext>
            </a:extLst>
          </p:cNvPr>
          <p:cNvSpPr txBox="1"/>
          <p:nvPr/>
        </p:nvSpPr>
        <p:spPr>
          <a:xfrm>
            <a:off x="604692" y="5951146"/>
            <a:ext cx="3838593" cy="923330"/>
          </a:xfrm>
          <a:prstGeom prst="rect">
            <a:avLst/>
          </a:prstGeom>
          <a:noFill/>
        </p:spPr>
        <p:txBody>
          <a:bodyPr wrap="square" rtlCol="0">
            <a:spAutoFit/>
          </a:bodyPr>
          <a:lstStyle/>
          <a:p>
            <a:r>
              <a:rPr lang="en-US" dirty="0"/>
              <a:t>Wastes Approximately 70,000 gallons of Water (per EPA)</a:t>
            </a:r>
          </a:p>
          <a:p>
            <a:endParaRPr lang="en-US" dirty="0"/>
          </a:p>
        </p:txBody>
      </p:sp>
    </p:spTree>
    <p:extLst>
      <p:ext uri="{BB962C8B-B14F-4D97-AF65-F5344CB8AC3E}">
        <p14:creationId xmlns:p14="http://schemas.microsoft.com/office/powerpoint/2010/main" val="2334289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500"/>
                                        <p:tgtEl>
                                          <p:spTgt spid="2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fade">
                                      <p:cBhvr>
                                        <p:cTn id="12" dur="500"/>
                                        <p:tgtEl>
                                          <p:spTgt spid="1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7"/>
                                        </p:tgtEl>
                                        <p:attrNameLst>
                                          <p:attrName>style.visibility</p:attrName>
                                        </p:attrNameLst>
                                      </p:cBhvr>
                                      <p:to>
                                        <p:strVal val="visible"/>
                                      </p:to>
                                    </p:set>
                                    <p:animEffect transition="in" filter="fade">
                                      <p:cBhvr>
                                        <p:cTn id="17" dur="500"/>
                                        <p:tgtEl>
                                          <p:spTgt spid="17"/>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8"/>
                                        </p:tgtEl>
                                        <p:attrNameLst>
                                          <p:attrName>style.visibility</p:attrName>
                                        </p:attrNameLst>
                                      </p:cBhvr>
                                      <p:to>
                                        <p:strVal val="visible"/>
                                      </p:to>
                                    </p:set>
                                    <p:animEffect transition="in" filter="fade">
                                      <p:cBhvr>
                                        <p:cTn id="22"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8" grpId="0"/>
      <p:bldP spid="20"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F534E51-BB99-A1A5-8FDF-2912E3C4A49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3D33F63-C6B8-7B40-2389-1B08CF1BE987}"/>
              </a:ext>
            </a:extLst>
          </p:cNvPr>
          <p:cNvSpPr>
            <a:spLocks noGrp="1"/>
          </p:cNvSpPr>
          <p:nvPr>
            <p:ph type="title"/>
          </p:nvPr>
        </p:nvSpPr>
        <p:spPr>
          <a:xfrm>
            <a:off x="457200" y="1066800"/>
            <a:ext cx="8229600" cy="685800"/>
          </a:xfrm>
        </p:spPr>
        <p:txBody>
          <a:bodyPr/>
          <a:lstStyle/>
          <a:p>
            <a:r>
              <a:rPr lang="en-US" sz="2400" b="1" dirty="0">
                <a:solidFill>
                  <a:schemeClr val="accent2"/>
                </a:solidFill>
              </a:rPr>
              <a:t>Customer Portal</a:t>
            </a:r>
          </a:p>
        </p:txBody>
      </p:sp>
      <p:sp>
        <p:nvSpPr>
          <p:cNvPr id="3" name="Content Placeholder 2">
            <a:extLst>
              <a:ext uri="{FF2B5EF4-FFF2-40B4-BE49-F238E27FC236}">
                <a16:creationId xmlns:a16="http://schemas.microsoft.com/office/drawing/2014/main" id="{82633E0A-15BC-6BFA-CB46-B4091B5DF47C}"/>
              </a:ext>
            </a:extLst>
          </p:cNvPr>
          <p:cNvSpPr>
            <a:spLocks noGrp="1"/>
          </p:cNvSpPr>
          <p:nvPr>
            <p:ph idx="1"/>
          </p:nvPr>
        </p:nvSpPr>
        <p:spPr>
          <a:xfrm>
            <a:off x="457200" y="1752600"/>
            <a:ext cx="8229600" cy="4373563"/>
          </a:xfrm>
        </p:spPr>
        <p:txBody>
          <a:bodyPr/>
          <a:lstStyle/>
          <a:p>
            <a:endParaRPr lang="en-US" sz="1800" dirty="0">
              <a:solidFill>
                <a:schemeClr val="accent2"/>
              </a:solidFill>
            </a:endParaRPr>
          </a:p>
          <a:p>
            <a:endParaRPr lang="en-US" dirty="0"/>
          </a:p>
        </p:txBody>
      </p:sp>
      <p:sp>
        <p:nvSpPr>
          <p:cNvPr id="4" name="TextBox 3">
            <a:extLst>
              <a:ext uri="{FF2B5EF4-FFF2-40B4-BE49-F238E27FC236}">
                <a16:creationId xmlns:a16="http://schemas.microsoft.com/office/drawing/2014/main" id="{95FABF45-F794-8D45-1324-1382486B5CBC}"/>
              </a:ext>
            </a:extLst>
          </p:cNvPr>
          <p:cNvSpPr txBox="1"/>
          <p:nvPr/>
        </p:nvSpPr>
        <p:spPr>
          <a:xfrm>
            <a:off x="8610600" y="6488668"/>
            <a:ext cx="452480" cy="369332"/>
          </a:xfrm>
          <a:prstGeom prst="rect">
            <a:avLst/>
          </a:prstGeom>
          <a:noFill/>
        </p:spPr>
        <p:txBody>
          <a:bodyPr wrap="square" rtlCol="0">
            <a:spAutoFit/>
          </a:bodyPr>
          <a:lstStyle/>
          <a:p>
            <a:r>
              <a:rPr lang="en-US" dirty="0"/>
              <a:t>14</a:t>
            </a:r>
          </a:p>
        </p:txBody>
      </p:sp>
      <p:pic>
        <p:nvPicPr>
          <p:cNvPr id="6" name="Picture 5">
            <a:extLst>
              <a:ext uri="{FF2B5EF4-FFF2-40B4-BE49-F238E27FC236}">
                <a16:creationId xmlns:a16="http://schemas.microsoft.com/office/drawing/2014/main" id="{B9BB9170-2320-ADBD-C3A2-86FD1A054162}"/>
              </a:ext>
            </a:extLst>
          </p:cNvPr>
          <p:cNvPicPr>
            <a:picLocks noChangeAspect="1"/>
          </p:cNvPicPr>
          <p:nvPr/>
        </p:nvPicPr>
        <p:blipFill>
          <a:blip r:embed="rId2"/>
          <a:stretch>
            <a:fillRect/>
          </a:stretch>
        </p:blipFill>
        <p:spPr>
          <a:xfrm>
            <a:off x="1447800" y="1905000"/>
            <a:ext cx="6931539" cy="4284488"/>
          </a:xfrm>
          <a:prstGeom prst="rect">
            <a:avLst/>
          </a:prstGeom>
        </p:spPr>
      </p:pic>
    </p:spTree>
    <p:extLst>
      <p:ext uri="{BB962C8B-B14F-4D97-AF65-F5344CB8AC3E}">
        <p14:creationId xmlns:p14="http://schemas.microsoft.com/office/powerpoint/2010/main" val="370114895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447CF7D-AF85-AF4F-F593-EDDF0B64FAA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64D39FD-F3DD-35B5-6B69-5181753AD551}"/>
              </a:ext>
            </a:extLst>
          </p:cNvPr>
          <p:cNvSpPr>
            <a:spLocks noGrp="1"/>
          </p:cNvSpPr>
          <p:nvPr>
            <p:ph type="title"/>
          </p:nvPr>
        </p:nvSpPr>
        <p:spPr>
          <a:xfrm>
            <a:off x="457200" y="1066800"/>
            <a:ext cx="8229600" cy="685800"/>
          </a:xfrm>
        </p:spPr>
        <p:txBody>
          <a:bodyPr/>
          <a:lstStyle/>
          <a:p>
            <a:r>
              <a:rPr lang="en-US" sz="2400" b="1" dirty="0">
                <a:solidFill>
                  <a:schemeClr val="accent2"/>
                </a:solidFill>
              </a:rPr>
              <a:t>Recommendation</a:t>
            </a:r>
          </a:p>
        </p:txBody>
      </p:sp>
      <p:sp>
        <p:nvSpPr>
          <p:cNvPr id="3" name="Content Placeholder 2">
            <a:extLst>
              <a:ext uri="{FF2B5EF4-FFF2-40B4-BE49-F238E27FC236}">
                <a16:creationId xmlns:a16="http://schemas.microsoft.com/office/drawing/2014/main" id="{E432F8FA-E47D-0AC7-1F91-6D9156CE1467}"/>
              </a:ext>
            </a:extLst>
          </p:cNvPr>
          <p:cNvSpPr>
            <a:spLocks noGrp="1"/>
          </p:cNvSpPr>
          <p:nvPr>
            <p:ph idx="1"/>
          </p:nvPr>
        </p:nvSpPr>
        <p:spPr>
          <a:xfrm>
            <a:off x="457200" y="1905000"/>
            <a:ext cx="8229600" cy="4373563"/>
          </a:xfrm>
        </p:spPr>
        <p:txBody>
          <a:bodyPr/>
          <a:lstStyle/>
          <a:p>
            <a:pPr>
              <a:buAutoNum type="arabicPeriod"/>
            </a:pPr>
            <a:r>
              <a:rPr lang="en-US" sz="1800" dirty="0">
                <a:solidFill>
                  <a:schemeClr val="accent2"/>
                </a:solidFill>
              </a:rPr>
              <a:t>Accept the Core &amp; Main Bid of $2,616,125.23 received for the Rebid 	AMI project and issue Notice to Proceed to Core &amp; Main.</a:t>
            </a:r>
          </a:p>
          <a:p>
            <a:pPr>
              <a:buAutoNum type="arabicPeriod"/>
            </a:pPr>
            <a:endParaRPr lang="en-US" sz="1800" dirty="0">
              <a:solidFill>
                <a:schemeClr val="accent2"/>
              </a:solidFill>
            </a:endParaRPr>
          </a:p>
          <a:p>
            <a:pPr>
              <a:buAutoNum type="arabicPeriod" startAt="2"/>
            </a:pPr>
            <a:r>
              <a:rPr lang="en-US" sz="1800" dirty="0">
                <a:solidFill>
                  <a:schemeClr val="accent2"/>
                </a:solidFill>
              </a:rPr>
              <a:t>Authorize the District Staff to initiate and execute change orders for 	the project as needed to increase the quantity of meters and ancillary items supplied by $383,874.77 (resulting in a total project cost of $3,000,000).</a:t>
            </a:r>
          </a:p>
          <a:p>
            <a:pPr marL="971550" indent="-682625">
              <a:buNone/>
            </a:pPr>
            <a:r>
              <a:rPr lang="en-US" sz="1800" i="1" dirty="0">
                <a:solidFill>
                  <a:schemeClr val="accent2"/>
                </a:solidFill>
              </a:rPr>
              <a:t>	This is estimated to be about 900 more meters bringing the total number of meters replaced to approximately 5,900 </a:t>
            </a:r>
            <a:endParaRPr lang="en-US" sz="1800" dirty="0">
              <a:solidFill>
                <a:schemeClr val="accent2"/>
              </a:solidFill>
            </a:endParaRPr>
          </a:p>
          <a:p>
            <a:pPr>
              <a:buAutoNum type="arabicPeriod" startAt="2"/>
            </a:pPr>
            <a:endParaRPr lang="en-US" sz="1800" dirty="0">
              <a:solidFill>
                <a:schemeClr val="accent2"/>
              </a:solidFill>
            </a:endParaRPr>
          </a:p>
          <a:p>
            <a:pPr>
              <a:buAutoNum type="arabicPeriod" startAt="3"/>
            </a:pPr>
            <a:r>
              <a:rPr lang="en-US" sz="1800" dirty="0">
                <a:solidFill>
                  <a:schemeClr val="accent2"/>
                </a:solidFill>
              </a:rPr>
              <a:t>Authorize District Staff to utilize $200,000 as a contingency for the Project.</a:t>
            </a:r>
          </a:p>
          <a:p>
            <a:pPr marL="0" indent="0">
              <a:buNone/>
            </a:pPr>
            <a:endParaRPr lang="en-US" sz="1800" dirty="0">
              <a:solidFill>
                <a:schemeClr val="accent2"/>
              </a:solidFill>
            </a:endParaRPr>
          </a:p>
        </p:txBody>
      </p:sp>
      <p:sp>
        <p:nvSpPr>
          <p:cNvPr id="4" name="TextBox 3">
            <a:extLst>
              <a:ext uri="{FF2B5EF4-FFF2-40B4-BE49-F238E27FC236}">
                <a16:creationId xmlns:a16="http://schemas.microsoft.com/office/drawing/2014/main" id="{2B9BA487-2C1F-3822-79FF-9611BDFCB4DF}"/>
              </a:ext>
            </a:extLst>
          </p:cNvPr>
          <p:cNvSpPr txBox="1"/>
          <p:nvPr/>
        </p:nvSpPr>
        <p:spPr>
          <a:xfrm>
            <a:off x="8610600" y="6488668"/>
            <a:ext cx="452480" cy="369332"/>
          </a:xfrm>
          <a:prstGeom prst="rect">
            <a:avLst/>
          </a:prstGeom>
          <a:noFill/>
        </p:spPr>
        <p:txBody>
          <a:bodyPr wrap="square" rtlCol="0">
            <a:spAutoFit/>
          </a:bodyPr>
          <a:lstStyle/>
          <a:p>
            <a:r>
              <a:rPr lang="en-US" dirty="0"/>
              <a:t>15</a:t>
            </a:r>
          </a:p>
        </p:txBody>
      </p:sp>
    </p:spTree>
    <p:extLst>
      <p:ext uri="{BB962C8B-B14F-4D97-AF65-F5344CB8AC3E}">
        <p14:creationId xmlns:p14="http://schemas.microsoft.com/office/powerpoint/2010/main" val="254700819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TextBox 4"/>
          <p:cNvSpPr txBox="1"/>
          <p:nvPr/>
        </p:nvSpPr>
        <p:spPr>
          <a:xfrm>
            <a:off x="2819400" y="5638800"/>
            <a:ext cx="3505200" cy="533401"/>
          </a:xfrm>
          <a:prstGeom prst="rect">
            <a:avLst/>
          </a:prstGeom>
          <a:noFill/>
          <a:ln>
            <a:noFill/>
          </a:ln>
        </p:spPr>
        <p:txBody>
          <a:bodyPr wrap="square" lIns="0" tIns="0" rIns="0" bIns="0" anchor="t"/>
          <a:lstStyle/>
          <a:p>
            <a:pPr algn="ctr" defTabSz="457200">
              <a:defRPr lang="en-US"/>
            </a:pPr>
            <a:r>
              <a:rPr lang="en-US" sz="1000" dirty="0">
                <a:solidFill>
                  <a:srgbClr val="193B73"/>
                </a:solidFill>
                <a:latin typeface="Arial" charset="77"/>
                <a:ea typeface="Arial" charset="77"/>
                <a:cs typeface="Arial" charset="77"/>
              </a:rPr>
              <a:t>Rubidoux Community Services District</a:t>
            </a:r>
          </a:p>
          <a:p>
            <a:pPr algn="ctr" defTabSz="457200">
              <a:defRPr lang="en-US"/>
            </a:pPr>
            <a:r>
              <a:rPr lang="en-US" sz="1000" dirty="0">
                <a:solidFill>
                  <a:srgbClr val="193B73"/>
                </a:solidFill>
                <a:latin typeface="Arial" charset="77"/>
                <a:ea typeface="Arial" charset="77"/>
                <a:cs typeface="Arial" charset="77"/>
              </a:rPr>
              <a:t>Office: 951.684.7580</a:t>
            </a:r>
          </a:p>
          <a:p>
            <a:pPr algn="ctr">
              <a:defRPr lang="en-US"/>
            </a:pPr>
            <a:r>
              <a:rPr lang="en-US" sz="1000" dirty="0">
                <a:solidFill>
                  <a:srgbClr val="193B73"/>
                </a:solidFill>
                <a:latin typeface="Arial" charset="77"/>
                <a:ea typeface="Arial" charset="77"/>
                <a:cs typeface="Arial" charset="77"/>
              </a:rPr>
              <a:t>www.rcsd.org</a:t>
            </a:r>
          </a:p>
        </p:txBody>
      </p:sp>
      <p:grpSp>
        <p:nvGrpSpPr>
          <p:cNvPr id="15" name="Group 14"/>
          <p:cNvGrpSpPr/>
          <p:nvPr/>
        </p:nvGrpSpPr>
        <p:grpSpPr>
          <a:xfrm>
            <a:off x="2590799" y="2286000"/>
            <a:ext cx="3962402" cy="1020618"/>
            <a:chOff x="2057399" y="1981200"/>
            <a:chExt cx="5029201" cy="1295400"/>
          </a:xfrm>
          <a:effectLst>
            <a:reflection blurRad="25400" stA="50000" endA="300" endPos="60000" dir="5400000" sy="-100000" algn="bl" rotWithShape="0"/>
          </a:effectLst>
        </p:grpSpPr>
        <p:sp>
          <p:nvSpPr>
            <p:cNvPr id="16" name="Rounded Rectangle 15"/>
            <p:cNvSpPr/>
            <p:nvPr/>
          </p:nvSpPr>
          <p:spPr>
            <a:xfrm>
              <a:off x="2057400" y="1981200"/>
              <a:ext cx="5029200" cy="1295400"/>
            </a:xfrm>
            <a:prstGeom prst="roundRect">
              <a:avLst/>
            </a:prstGeom>
            <a:solidFill>
              <a:schemeClr val="bg1"/>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accent2"/>
                </a:solidFill>
              </a:endParaRPr>
            </a:p>
          </p:txBody>
        </p:sp>
        <p:sp>
          <p:nvSpPr>
            <p:cNvPr id="17" name="TextBox 16"/>
            <p:cNvSpPr txBox="1"/>
            <p:nvPr/>
          </p:nvSpPr>
          <p:spPr>
            <a:xfrm>
              <a:off x="2057399" y="1981200"/>
              <a:ext cx="5029201" cy="1200329"/>
            </a:xfrm>
            <a:prstGeom prst="rect">
              <a:avLst/>
            </a:prstGeom>
            <a:noFill/>
          </p:spPr>
          <p:txBody>
            <a:bodyPr wrap="square" rtlCol="0">
              <a:spAutoFit/>
            </a:bodyPr>
            <a:lstStyle/>
            <a:p>
              <a:pPr algn="ctr"/>
              <a:r>
                <a:rPr lang="en-US" sz="5400" dirty="0">
                  <a:solidFill>
                    <a:schemeClr val="accent2"/>
                  </a:solidFill>
                </a:rPr>
                <a:t>Questions</a:t>
              </a:r>
            </a:p>
          </p:txBody>
        </p:sp>
      </p:grpSp>
      <p:sp>
        <p:nvSpPr>
          <p:cNvPr id="18" name="Slide Number Placeholder 1"/>
          <p:cNvSpPr>
            <a:spLocks noGrp="1"/>
          </p:cNvSpPr>
          <p:nvPr/>
        </p:nvSpPr>
        <p:spPr>
          <a:xfrm>
            <a:off x="76200" y="6324602"/>
            <a:ext cx="2057400" cy="365125"/>
          </a:xfrm>
          <a:prstGeom prst="rect">
            <a:avLst/>
          </a:prstGeom>
        </p:spPr>
        <p:txBody>
          <a:bodyPr vert="horz" lIns="91440" tIns="45720" rIns="91440" bIns="45720" rtlCol="0" anchor="ctr"/>
          <a:lstStyle>
            <a:defPPr>
              <a:defRPr lang="en-US"/>
            </a:defPPr>
            <a:lvl1pPr marL="0" algn="l" defTabSz="457200" rtl="0" eaLnBrk="1" latinLnBrk="0" hangingPunct="1">
              <a:defRPr sz="28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E65E0F86-530E-0543-A407-2D1212571E0B}" type="slidenum">
              <a:rPr lang="en-US"/>
              <a:t>16</a:t>
            </a:fld>
            <a:endParaRPr lang="en-US" dirty="0"/>
          </a:p>
        </p:txBody>
      </p:sp>
      <p:sp>
        <p:nvSpPr>
          <p:cNvPr id="2" name="TextBox 1">
            <a:extLst>
              <a:ext uri="{FF2B5EF4-FFF2-40B4-BE49-F238E27FC236}">
                <a16:creationId xmlns:a16="http://schemas.microsoft.com/office/drawing/2014/main" id="{0042E5B9-8D49-6387-B643-6463735EC5FA}"/>
              </a:ext>
            </a:extLst>
          </p:cNvPr>
          <p:cNvSpPr txBox="1"/>
          <p:nvPr/>
        </p:nvSpPr>
        <p:spPr>
          <a:xfrm>
            <a:off x="8610600" y="6488668"/>
            <a:ext cx="452480" cy="369332"/>
          </a:xfrm>
          <a:prstGeom prst="rect">
            <a:avLst/>
          </a:prstGeom>
          <a:noFill/>
        </p:spPr>
        <p:txBody>
          <a:bodyPr wrap="square" rtlCol="0">
            <a:spAutoFit/>
          </a:bodyPr>
          <a:lstStyle/>
          <a:p>
            <a:r>
              <a:rPr lang="en-US" dirty="0"/>
              <a:t>16</a:t>
            </a:r>
          </a:p>
        </p:txBody>
      </p:sp>
    </p:spTree>
    <p:extLst>
      <p:ext uri="{BB962C8B-B14F-4D97-AF65-F5344CB8AC3E}">
        <p14:creationId xmlns:p14="http://schemas.microsoft.com/office/powerpoint/2010/main" val="405313120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4D18AAF-1FDE-8727-76CF-CCAB571473EF}"/>
            </a:ext>
          </a:extLst>
        </p:cNvPr>
        <p:cNvGrpSpPr/>
        <p:nvPr/>
      </p:nvGrpSpPr>
      <p:grpSpPr>
        <a:xfrm>
          <a:off x="0" y="0"/>
          <a:ext cx="0" cy="0"/>
          <a:chOff x="0" y="0"/>
          <a:chExt cx="0" cy="0"/>
        </a:xfrm>
      </p:grpSpPr>
      <p:sp>
        <p:nvSpPr>
          <p:cNvPr id="3" name="Subtitle 2">
            <a:extLst>
              <a:ext uri="{FF2B5EF4-FFF2-40B4-BE49-F238E27FC236}">
                <a16:creationId xmlns:a16="http://schemas.microsoft.com/office/drawing/2014/main" id="{D62C788E-5DD5-3802-C82D-4A91BA1F7A92}"/>
              </a:ext>
            </a:extLst>
          </p:cNvPr>
          <p:cNvSpPr>
            <a:spLocks noGrp="1"/>
          </p:cNvSpPr>
          <p:nvPr>
            <p:ph type="subTitle" idx="1"/>
          </p:nvPr>
        </p:nvSpPr>
        <p:spPr>
          <a:xfrm>
            <a:off x="694525" y="2668163"/>
            <a:ext cx="3819888" cy="3427836"/>
          </a:xfrm>
        </p:spPr>
        <p:txBody>
          <a:bodyPr lIns="91440" tIns="45720" rIns="91440" bIns="45720" anchor="t"/>
          <a:lstStyle/>
          <a:p>
            <a:pPr marL="285750" indent="-285750" algn="just">
              <a:buFont typeface="Arial" panose="020B0604020202020204" pitchFamily="34" charset="0"/>
              <a:buChar char="•"/>
            </a:pPr>
            <a:r>
              <a:rPr lang="en-US" sz="1800" dirty="0">
                <a:solidFill>
                  <a:schemeClr val="accent2"/>
                </a:solidFill>
              </a:rPr>
              <a:t>RCSD serves approximately 39,000 customers potable drinking water by water service connections. Each customer service line is connected to our system with valves, piping, and a meter tracking how much water each customer uses.  </a:t>
            </a:r>
          </a:p>
          <a:p>
            <a:pPr algn="just"/>
            <a:r>
              <a:rPr lang="en-US" dirty="0"/>
              <a:t> </a:t>
            </a:r>
          </a:p>
          <a:p>
            <a:pPr marL="285750" indent="-285750" algn="l">
              <a:buFont typeface="Arial" panose="020B0604020202020204" pitchFamily="34" charset="0"/>
              <a:buChar char="•"/>
            </a:pPr>
            <a:endParaRPr lang="en-US" sz="1800" dirty="0"/>
          </a:p>
          <a:p>
            <a:pPr algn="l"/>
            <a:endParaRPr lang="en-US" sz="1800" b="1" dirty="0">
              <a:cs typeface="Arial"/>
            </a:endParaRPr>
          </a:p>
        </p:txBody>
      </p:sp>
      <p:sp>
        <p:nvSpPr>
          <p:cNvPr id="5" name="Title 1">
            <a:extLst>
              <a:ext uri="{FF2B5EF4-FFF2-40B4-BE49-F238E27FC236}">
                <a16:creationId xmlns:a16="http://schemas.microsoft.com/office/drawing/2014/main" id="{D0137311-F2C1-FDB5-8D73-1AA31D5C5C5F}"/>
              </a:ext>
            </a:extLst>
          </p:cNvPr>
          <p:cNvSpPr txBox="1">
            <a:spLocks/>
          </p:cNvSpPr>
          <p:nvPr/>
        </p:nvSpPr>
        <p:spPr>
          <a:xfrm>
            <a:off x="-831255" y="1043866"/>
            <a:ext cx="7772400" cy="1143000"/>
          </a:xfrm>
          <a:prstGeom prst="rect">
            <a:avLst/>
          </a:prstGeom>
        </p:spPr>
        <p:txBody>
          <a:bodyPr lIns="91440" tIns="45720" rIns="91440" bIns="45720" anchor="t"/>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r>
              <a:rPr lang="en-US" sz="2400" b="1" kern="0" dirty="0">
                <a:solidFill>
                  <a:schemeClr val="accent2"/>
                </a:solidFill>
                <a:ea typeface="+mj-lt"/>
                <a:cs typeface="+mj-lt"/>
              </a:rPr>
              <a:t>Introduction</a:t>
            </a:r>
            <a:br>
              <a:rPr lang="en-US" sz="2400" b="1" kern="0" dirty="0">
                <a:solidFill>
                  <a:schemeClr val="accent2"/>
                </a:solidFill>
              </a:rPr>
            </a:br>
            <a:br>
              <a:rPr lang="en-US" kern="0" dirty="0">
                <a:latin typeface="Calibri" panose="020F0502020204030204" pitchFamily="34" charset="0"/>
              </a:rPr>
            </a:br>
            <a:endParaRPr lang="en-US" kern="0" dirty="0">
              <a:solidFill>
                <a:schemeClr val="accent2"/>
              </a:solidFill>
              <a:cs typeface="Arial"/>
            </a:endParaRPr>
          </a:p>
        </p:txBody>
      </p:sp>
      <p:pic>
        <p:nvPicPr>
          <p:cNvPr id="7" name="Picture 6">
            <a:extLst>
              <a:ext uri="{FF2B5EF4-FFF2-40B4-BE49-F238E27FC236}">
                <a16:creationId xmlns:a16="http://schemas.microsoft.com/office/drawing/2014/main" id="{3F7513B0-788E-3AFF-C6D6-7E6ED53932D0}"/>
              </a:ext>
            </a:extLst>
          </p:cNvPr>
          <p:cNvPicPr>
            <a:picLocks noChangeAspect="1"/>
          </p:cNvPicPr>
          <p:nvPr/>
        </p:nvPicPr>
        <p:blipFill>
          <a:blip r:embed="rId2"/>
          <a:stretch>
            <a:fillRect/>
          </a:stretch>
        </p:blipFill>
        <p:spPr>
          <a:xfrm>
            <a:off x="4876800" y="1043866"/>
            <a:ext cx="4128691" cy="5629468"/>
          </a:xfrm>
          <a:prstGeom prst="rect">
            <a:avLst/>
          </a:prstGeom>
        </p:spPr>
      </p:pic>
      <p:sp>
        <p:nvSpPr>
          <p:cNvPr id="8" name="TextBox 7">
            <a:extLst>
              <a:ext uri="{FF2B5EF4-FFF2-40B4-BE49-F238E27FC236}">
                <a16:creationId xmlns:a16="http://schemas.microsoft.com/office/drawing/2014/main" id="{B4724473-A5D6-B35C-0403-F0C5EFF75AF4}"/>
              </a:ext>
            </a:extLst>
          </p:cNvPr>
          <p:cNvSpPr txBox="1"/>
          <p:nvPr/>
        </p:nvSpPr>
        <p:spPr>
          <a:xfrm>
            <a:off x="8758280" y="6488668"/>
            <a:ext cx="304800" cy="369332"/>
          </a:xfrm>
          <a:prstGeom prst="rect">
            <a:avLst/>
          </a:prstGeom>
          <a:noFill/>
        </p:spPr>
        <p:txBody>
          <a:bodyPr wrap="square" rtlCol="0">
            <a:spAutoFit/>
          </a:bodyPr>
          <a:lstStyle/>
          <a:p>
            <a:r>
              <a:rPr lang="en-US" dirty="0"/>
              <a:t>2</a:t>
            </a:r>
          </a:p>
        </p:txBody>
      </p:sp>
    </p:spTree>
    <p:extLst>
      <p:ext uri="{BB962C8B-B14F-4D97-AF65-F5344CB8AC3E}">
        <p14:creationId xmlns:p14="http://schemas.microsoft.com/office/powerpoint/2010/main" val="316295568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4151A5-B9DC-112B-A504-A98154A50667}"/>
              </a:ext>
            </a:extLst>
          </p:cNvPr>
          <p:cNvSpPr>
            <a:spLocks noGrp="1"/>
          </p:cNvSpPr>
          <p:nvPr>
            <p:ph type="title"/>
          </p:nvPr>
        </p:nvSpPr>
        <p:spPr>
          <a:xfrm>
            <a:off x="457200" y="990600"/>
            <a:ext cx="8229600" cy="1143000"/>
          </a:xfrm>
        </p:spPr>
        <p:txBody>
          <a:bodyPr/>
          <a:lstStyle/>
          <a:p>
            <a:r>
              <a:rPr lang="en-US" sz="2800" b="1" dirty="0">
                <a:solidFill>
                  <a:schemeClr val="accent6"/>
                </a:solidFill>
              </a:rPr>
              <a:t>Background</a:t>
            </a:r>
            <a:br>
              <a:rPr lang="en-US" sz="2800" b="1" dirty="0">
                <a:solidFill>
                  <a:schemeClr val="accent6"/>
                </a:solidFill>
              </a:rPr>
            </a:br>
            <a:endParaRPr lang="en-US" sz="2800" dirty="0">
              <a:solidFill>
                <a:schemeClr val="accent6"/>
              </a:solidFill>
            </a:endParaRPr>
          </a:p>
        </p:txBody>
      </p:sp>
      <p:sp>
        <p:nvSpPr>
          <p:cNvPr id="3" name="Content Placeholder 2">
            <a:extLst>
              <a:ext uri="{FF2B5EF4-FFF2-40B4-BE49-F238E27FC236}">
                <a16:creationId xmlns:a16="http://schemas.microsoft.com/office/drawing/2014/main" id="{62B856CB-3B4C-53EF-B114-AC0A83658CDB}"/>
              </a:ext>
            </a:extLst>
          </p:cNvPr>
          <p:cNvSpPr>
            <a:spLocks noGrp="1"/>
          </p:cNvSpPr>
          <p:nvPr>
            <p:ph idx="1"/>
          </p:nvPr>
        </p:nvSpPr>
        <p:spPr>
          <a:xfrm>
            <a:off x="220494" y="2275703"/>
            <a:ext cx="4953000" cy="4267200"/>
          </a:xfrm>
        </p:spPr>
        <p:txBody>
          <a:bodyPr/>
          <a:lstStyle/>
          <a:p>
            <a:pPr marL="285750" indent="-285750">
              <a:buFont typeface="Arial" panose="020B0604020202020204" pitchFamily="34" charset="0"/>
              <a:buChar char="•"/>
            </a:pPr>
            <a:r>
              <a:rPr lang="en-US" sz="1800" dirty="0">
                <a:solidFill>
                  <a:schemeClr val="accent2"/>
                </a:solidFill>
              </a:rPr>
              <a:t>Total Number of Water Meters is approximately 6,900</a:t>
            </a:r>
          </a:p>
          <a:p>
            <a:pPr marL="285750" indent="-285750">
              <a:buFont typeface="Arial" panose="020B0604020202020204" pitchFamily="34" charset="0"/>
              <a:buChar char="•"/>
            </a:pPr>
            <a:r>
              <a:rPr lang="en-US" sz="1800" dirty="0">
                <a:solidFill>
                  <a:schemeClr val="accent2"/>
                </a:solidFill>
              </a:rPr>
              <a:t>Average life expectancy for residential meters (dependent on type) = 15 to 20 years</a:t>
            </a:r>
          </a:p>
          <a:p>
            <a:pPr marL="285750" indent="-285750">
              <a:buFont typeface="Arial" panose="020B0604020202020204" pitchFamily="34" charset="0"/>
              <a:buChar char="•"/>
            </a:pPr>
            <a:r>
              <a:rPr lang="en-US" sz="1800" dirty="0">
                <a:solidFill>
                  <a:schemeClr val="accent2"/>
                </a:solidFill>
              </a:rPr>
              <a:t>Approximately 50% of Districts meters are older than 15 years</a:t>
            </a:r>
          </a:p>
          <a:p>
            <a:pPr marL="285750" indent="-285750">
              <a:buFont typeface="Arial" panose="020B0604020202020204" pitchFamily="34" charset="0"/>
              <a:buChar char="•"/>
            </a:pPr>
            <a:r>
              <a:rPr lang="en-US" sz="1800" dirty="0">
                <a:solidFill>
                  <a:schemeClr val="accent2"/>
                </a:solidFill>
              </a:rPr>
              <a:t>Grant obtained is a matching grant with a maximum of $1,500,000 </a:t>
            </a:r>
          </a:p>
          <a:p>
            <a:pPr marL="0" indent="0">
              <a:buNone/>
            </a:pPr>
            <a:endParaRPr lang="en-US" dirty="0"/>
          </a:p>
        </p:txBody>
      </p:sp>
      <p:sp>
        <p:nvSpPr>
          <p:cNvPr id="4" name="TextBox 3">
            <a:extLst>
              <a:ext uri="{FF2B5EF4-FFF2-40B4-BE49-F238E27FC236}">
                <a16:creationId xmlns:a16="http://schemas.microsoft.com/office/drawing/2014/main" id="{083311A2-274F-693C-FEB7-9BD6098EA7B7}"/>
              </a:ext>
            </a:extLst>
          </p:cNvPr>
          <p:cNvSpPr txBox="1"/>
          <p:nvPr/>
        </p:nvSpPr>
        <p:spPr>
          <a:xfrm>
            <a:off x="8610600" y="6324600"/>
            <a:ext cx="312906" cy="369332"/>
          </a:xfrm>
          <a:prstGeom prst="rect">
            <a:avLst/>
          </a:prstGeom>
          <a:noFill/>
        </p:spPr>
        <p:txBody>
          <a:bodyPr wrap="none" rtlCol="0">
            <a:spAutoFit/>
          </a:bodyPr>
          <a:lstStyle/>
          <a:p>
            <a:r>
              <a:rPr lang="en-US" dirty="0"/>
              <a:t>3</a:t>
            </a:r>
          </a:p>
        </p:txBody>
      </p:sp>
      <p:pic>
        <p:nvPicPr>
          <p:cNvPr id="6" name="Picture 5">
            <a:extLst>
              <a:ext uri="{FF2B5EF4-FFF2-40B4-BE49-F238E27FC236}">
                <a16:creationId xmlns:a16="http://schemas.microsoft.com/office/drawing/2014/main" id="{2E05C177-B5AF-20D9-29A3-428CBAB8D423}"/>
              </a:ext>
            </a:extLst>
          </p:cNvPr>
          <p:cNvPicPr>
            <a:picLocks noChangeAspect="1"/>
          </p:cNvPicPr>
          <p:nvPr/>
        </p:nvPicPr>
        <p:blipFill>
          <a:blip r:embed="rId2"/>
          <a:stretch>
            <a:fillRect/>
          </a:stretch>
        </p:blipFill>
        <p:spPr>
          <a:xfrm>
            <a:off x="5326730" y="2286000"/>
            <a:ext cx="3353892" cy="2143381"/>
          </a:xfrm>
          <a:prstGeom prst="rect">
            <a:avLst/>
          </a:prstGeom>
        </p:spPr>
      </p:pic>
      <p:sp>
        <p:nvSpPr>
          <p:cNvPr id="7" name="TextBox 6">
            <a:extLst>
              <a:ext uri="{FF2B5EF4-FFF2-40B4-BE49-F238E27FC236}">
                <a16:creationId xmlns:a16="http://schemas.microsoft.com/office/drawing/2014/main" id="{F5DA317C-EB78-FD0A-635E-4BB1F774E8F1}"/>
              </a:ext>
            </a:extLst>
          </p:cNvPr>
          <p:cNvSpPr txBox="1"/>
          <p:nvPr/>
        </p:nvSpPr>
        <p:spPr>
          <a:xfrm>
            <a:off x="5711911" y="4429381"/>
            <a:ext cx="2743200" cy="338554"/>
          </a:xfrm>
          <a:prstGeom prst="rect">
            <a:avLst/>
          </a:prstGeom>
          <a:noFill/>
        </p:spPr>
        <p:txBody>
          <a:bodyPr wrap="square" rtlCol="0">
            <a:spAutoFit/>
          </a:bodyPr>
          <a:lstStyle/>
          <a:p>
            <a:r>
              <a:rPr lang="en-US" sz="800" dirty="0"/>
              <a:t>Image: https://www.pnnl.gov/projects/femp-metering-best-practices/water-metering</a:t>
            </a:r>
          </a:p>
        </p:txBody>
      </p:sp>
    </p:spTree>
    <p:extLst>
      <p:ext uri="{BB962C8B-B14F-4D97-AF65-F5344CB8AC3E}">
        <p14:creationId xmlns:p14="http://schemas.microsoft.com/office/powerpoint/2010/main" val="179135619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3D05503-DBFE-C125-C753-A39FFEF36CCC}"/>
            </a:ext>
          </a:extLst>
        </p:cNvPr>
        <p:cNvGrpSpPr/>
        <p:nvPr/>
      </p:nvGrpSpPr>
      <p:grpSpPr>
        <a:xfrm>
          <a:off x="0" y="0"/>
          <a:ext cx="0" cy="0"/>
          <a:chOff x="0" y="0"/>
          <a:chExt cx="0" cy="0"/>
        </a:xfrm>
      </p:grpSpPr>
      <p:sp>
        <p:nvSpPr>
          <p:cNvPr id="3" name="Subtitle 2">
            <a:extLst>
              <a:ext uri="{FF2B5EF4-FFF2-40B4-BE49-F238E27FC236}">
                <a16:creationId xmlns:a16="http://schemas.microsoft.com/office/drawing/2014/main" id="{CD86661F-5DCC-1973-1A57-334F676CD68F}"/>
              </a:ext>
            </a:extLst>
          </p:cNvPr>
          <p:cNvSpPr>
            <a:spLocks noGrp="1"/>
          </p:cNvSpPr>
          <p:nvPr>
            <p:ph type="subTitle" idx="1"/>
          </p:nvPr>
        </p:nvSpPr>
        <p:spPr>
          <a:xfrm>
            <a:off x="401171" y="1952681"/>
            <a:ext cx="3896088" cy="3624444"/>
          </a:xfrm>
        </p:spPr>
        <p:txBody>
          <a:bodyPr lIns="91440" tIns="45720" rIns="91440" bIns="45720" anchor="t"/>
          <a:lstStyle/>
          <a:p>
            <a:pPr marL="285750" indent="-285750" algn="just">
              <a:buFont typeface="Arial" panose="020B0604020202020204" pitchFamily="34" charset="0"/>
              <a:buChar char="•"/>
            </a:pPr>
            <a:r>
              <a:rPr lang="en-US" sz="1800" dirty="0">
                <a:solidFill>
                  <a:schemeClr val="accent2"/>
                </a:solidFill>
                <a:latin typeface="Arial (Body)"/>
              </a:rPr>
              <a:t>Collect meter reads by roue (which are assigned at the time of construction when meter is installed).</a:t>
            </a:r>
          </a:p>
          <a:p>
            <a:pPr marL="285750" indent="-285750" algn="just">
              <a:buFont typeface="Arial" panose="020B0604020202020204" pitchFamily="34" charset="0"/>
              <a:buChar char="•"/>
            </a:pPr>
            <a:r>
              <a:rPr lang="en-US" sz="1800" dirty="0">
                <a:solidFill>
                  <a:schemeClr val="accent2"/>
                </a:solidFill>
                <a:latin typeface="Arial (Body)"/>
              </a:rPr>
              <a:t>Each customer’s billing start and end periods vary from each other (most of the time neighborhoods will be grouped together)</a:t>
            </a:r>
          </a:p>
          <a:p>
            <a:pPr marL="285750" indent="-285750" algn="just">
              <a:buFont typeface="Arial" panose="020B0604020202020204" pitchFamily="34" charset="0"/>
              <a:buChar char="•"/>
            </a:pPr>
            <a:r>
              <a:rPr lang="en-US" sz="1800" dirty="0">
                <a:solidFill>
                  <a:schemeClr val="accent2"/>
                </a:solidFill>
                <a:latin typeface="Arial (Body)"/>
              </a:rPr>
              <a:t>Each cycle is between 30 to 35 days</a:t>
            </a:r>
          </a:p>
          <a:p>
            <a:pPr marL="285750" indent="-285750" algn="l">
              <a:buFont typeface="Arial" panose="020B0604020202020204" pitchFamily="34" charset="0"/>
              <a:buChar char="•"/>
            </a:pPr>
            <a:r>
              <a:rPr lang="en-US" sz="1800" dirty="0">
                <a:solidFill>
                  <a:schemeClr val="accent2"/>
                </a:solidFill>
              </a:rPr>
              <a:t>Each day the Meter Reader collects approximately 400 meter reads</a:t>
            </a:r>
          </a:p>
          <a:p>
            <a:pPr algn="l"/>
            <a:endParaRPr lang="en-US" sz="1800" b="1" dirty="0">
              <a:cs typeface="Arial"/>
            </a:endParaRPr>
          </a:p>
        </p:txBody>
      </p:sp>
      <p:sp>
        <p:nvSpPr>
          <p:cNvPr id="5" name="Title 1">
            <a:extLst>
              <a:ext uri="{FF2B5EF4-FFF2-40B4-BE49-F238E27FC236}">
                <a16:creationId xmlns:a16="http://schemas.microsoft.com/office/drawing/2014/main" id="{B40897D4-855C-1612-CDF1-ED535E181124}"/>
              </a:ext>
            </a:extLst>
          </p:cNvPr>
          <p:cNvSpPr txBox="1">
            <a:spLocks/>
          </p:cNvSpPr>
          <p:nvPr/>
        </p:nvSpPr>
        <p:spPr>
          <a:xfrm>
            <a:off x="833836" y="1151597"/>
            <a:ext cx="7467601" cy="608437"/>
          </a:xfrm>
          <a:prstGeom prst="rect">
            <a:avLst/>
          </a:prstGeom>
        </p:spPr>
        <p:txBody>
          <a:bodyPr lIns="91440" tIns="45720" rIns="91440" bIns="45720" anchor="t"/>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r>
              <a:rPr lang="en-US" sz="2400" b="1" kern="0" dirty="0">
                <a:solidFill>
                  <a:schemeClr val="accent2"/>
                </a:solidFill>
              </a:rPr>
              <a:t>Current Practice</a:t>
            </a:r>
            <a:endParaRPr lang="en-US" kern="0" dirty="0">
              <a:latin typeface="Calibri" panose="020F0502020204030204" pitchFamily="34" charset="0"/>
            </a:endParaRPr>
          </a:p>
          <a:p>
            <a:endParaRPr lang="en-US" kern="0" dirty="0">
              <a:latin typeface="Calibri" panose="020F0502020204030204" pitchFamily="34" charset="0"/>
            </a:endParaRPr>
          </a:p>
        </p:txBody>
      </p:sp>
      <p:pic>
        <p:nvPicPr>
          <p:cNvPr id="6" name="Picture 5">
            <a:extLst>
              <a:ext uri="{FF2B5EF4-FFF2-40B4-BE49-F238E27FC236}">
                <a16:creationId xmlns:a16="http://schemas.microsoft.com/office/drawing/2014/main" id="{067710E9-5C67-4BAE-2873-42060F7A8740}"/>
              </a:ext>
            </a:extLst>
          </p:cNvPr>
          <p:cNvPicPr>
            <a:picLocks noChangeAspect="1"/>
          </p:cNvPicPr>
          <p:nvPr/>
        </p:nvPicPr>
        <p:blipFill>
          <a:blip r:embed="rId2"/>
          <a:stretch>
            <a:fillRect/>
          </a:stretch>
        </p:blipFill>
        <p:spPr>
          <a:xfrm>
            <a:off x="4662617" y="1762093"/>
            <a:ext cx="4080212" cy="4005620"/>
          </a:xfrm>
          <a:prstGeom prst="rect">
            <a:avLst/>
          </a:prstGeom>
        </p:spPr>
      </p:pic>
      <p:pic>
        <p:nvPicPr>
          <p:cNvPr id="13" name="Picture 12">
            <a:extLst>
              <a:ext uri="{FF2B5EF4-FFF2-40B4-BE49-F238E27FC236}">
                <a16:creationId xmlns:a16="http://schemas.microsoft.com/office/drawing/2014/main" id="{CF93AF8D-B8F0-C7AB-567E-5592A48B1AD9}"/>
              </a:ext>
            </a:extLst>
          </p:cNvPr>
          <p:cNvPicPr>
            <a:picLocks noChangeAspect="1"/>
          </p:cNvPicPr>
          <p:nvPr/>
        </p:nvPicPr>
        <p:blipFill>
          <a:blip r:embed="rId3"/>
          <a:stretch>
            <a:fillRect/>
          </a:stretch>
        </p:blipFill>
        <p:spPr>
          <a:xfrm>
            <a:off x="8106174" y="5114925"/>
            <a:ext cx="390525" cy="371475"/>
          </a:xfrm>
          <a:prstGeom prst="rect">
            <a:avLst/>
          </a:prstGeom>
        </p:spPr>
      </p:pic>
      <p:sp>
        <p:nvSpPr>
          <p:cNvPr id="14" name="TextBox 13">
            <a:extLst>
              <a:ext uri="{FF2B5EF4-FFF2-40B4-BE49-F238E27FC236}">
                <a16:creationId xmlns:a16="http://schemas.microsoft.com/office/drawing/2014/main" id="{CF41DEF7-4DA2-1AEA-1136-4A94485A3A95}"/>
              </a:ext>
            </a:extLst>
          </p:cNvPr>
          <p:cNvSpPr txBox="1"/>
          <p:nvPr/>
        </p:nvSpPr>
        <p:spPr>
          <a:xfrm>
            <a:off x="8758280" y="6488668"/>
            <a:ext cx="304800" cy="369332"/>
          </a:xfrm>
          <a:prstGeom prst="rect">
            <a:avLst/>
          </a:prstGeom>
          <a:noFill/>
        </p:spPr>
        <p:txBody>
          <a:bodyPr wrap="square" rtlCol="0">
            <a:spAutoFit/>
          </a:bodyPr>
          <a:lstStyle/>
          <a:p>
            <a:r>
              <a:rPr lang="en-US" dirty="0"/>
              <a:t>4</a:t>
            </a:r>
          </a:p>
        </p:txBody>
      </p:sp>
    </p:spTree>
    <p:extLst>
      <p:ext uri="{BB962C8B-B14F-4D97-AF65-F5344CB8AC3E}">
        <p14:creationId xmlns:p14="http://schemas.microsoft.com/office/powerpoint/2010/main" val="6791115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844A89D-9200-0853-0530-575AE6D34A72}"/>
            </a:ext>
          </a:extLst>
        </p:cNvPr>
        <p:cNvGrpSpPr/>
        <p:nvPr/>
      </p:nvGrpSpPr>
      <p:grpSpPr>
        <a:xfrm>
          <a:off x="0" y="0"/>
          <a:ext cx="0" cy="0"/>
          <a:chOff x="0" y="0"/>
          <a:chExt cx="0" cy="0"/>
        </a:xfrm>
      </p:grpSpPr>
      <p:sp>
        <p:nvSpPr>
          <p:cNvPr id="5" name="Title 1">
            <a:extLst>
              <a:ext uri="{FF2B5EF4-FFF2-40B4-BE49-F238E27FC236}">
                <a16:creationId xmlns:a16="http://schemas.microsoft.com/office/drawing/2014/main" id="{E2D5B941-93B1-2CBC-01A3-AEAFC7AA4963}"/>
              </a:ext>
            </a:extLst>
          </p:cNvPr>
          <p:cNvSpPr txBox="1">
            <a:spLocks/>
          </p:cNvSpPr>
          <p:nvPr/>
        </p:nvSpPr>
        <p:spPr>
          <a:xfrm>
            <a:off x="833836" y="1151597"/>
            <a:ext cx="7467601" cy="608437"/>
          </a:xfrm>
          <a:prstGeom prst="rect">
            <a:avLst/>
          </a:prstGeom>
        </p:spPr>
        <p:txBody>
          <a:bodyPr lIns="91440" tIns="45720" rIns="91440" bIns="45720" anchor="t"/>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r>
              <a:rPr lang="en-US" sz="2400" b="1" kern="0" dirty="0">
                <a:solidFill>
                  <a:schemeClr val="accent2"/>
                </a:solidFill>
              </a:rPr>
              <a:t>Impacts Production vs Consumption</a:t>
            </a:r>
            <a:endParaRPr lang="en-US" kern="0" dirty="0">
              <a:latin typeface="Calibri" panose="020F0502020204030204" pitchFamily="34" charset="0"/>
            </a:endParaRPr>
          </a:p>
          <a:p>
            <a:endParaRPr lang="en-US" kern="0" dirty="0">
              <a:latin typeface="Calibri" panose="020F0502020204030204" pitchFamily="34" charset="0"/>
            </a:endParaRPr>
          </a:p>
        </p:txBody>
      </p:sp>
      <p:pic>
        <p:nvPicPr>
          <p:cNvPr id="13" name="Picture 12">
            <a:extLst>
              <a:ext uri="{FF2B5EF4-FFF2-40B4-BE49-F238E27FC236}">
                <a16:creationId xmlns:a16="http://schemas.microsoft.com/office/drawing/2014/main" id="{714CE45C-DC9E-1D7F-1BB5-013062955E29}"/>
              </a:ext>
            </a:extLst>
          </p:cNvPr>
          <p:cNvPicPr>
            <a:picLocks noChangeAspect="1"/>
          </p:cNvPicPr>
          <p:nvPr/>
        </p:nvPicPr>
        <p:blipFill>
          <a:blip r:embed="rId3"/>
          <a:stretch>
            <a:fillRect/>
          </a:stretch>
        </p:blipFill>
        <p:spPr>
          <a:xfrm>
            <a:off x="8106174" y="5114925"/>
            <a:ext cx="390525" cy="371475"/>
          </a:xfrm>
          <a:prstGeom prst="rect">
            <a:avLst/>
          </a:prstGeom>
        </p:spPr>
      </p:pic>
      <p:pic>
        <p:nvPicPr>
          <p:cNvPr id="4" name="Picture 3">
            <a:extLst>
              <a:ext uri="{FF2B5EF4-FFF2-40B4-BE49-F238E27FC236}">
                <a16:creationId xmlns:a16="http://schemas.microsoft.com/office/drawing/2014/main" id="{DF592940-A0F5-A56D-6B38-4433071B9F68}"/>
              </a:ext>
            </a:extLst>
          </p:cNvPr>
          <p:cNvPicPr>
            <a:picLocks noChangeAspect="1"/>
          </p:cNvPicPr>
          <p:nvPr/>
        </p:nvPicPr>
        <p:blipFill>
          <a:blip r:embed="rId4"/>
          <a:stretch>
            <a:fillRect/>
          </a:stretch>
        </p:blipFill>
        <p:spPr>
          <a:xfrm>
            <a:off x="1143000" y="1760034"/>
            <a:ext cx="7486650" cy="4343400"/>
          </a:xfrm>
          <a:prstGeom prst="rect">
            <a:avLst/>
          </a:prstGeom>
        </p:spPr>
      </p:pic>
      <p:sp>
        <p:nvSpPr>
          <p:cNvPr id="7" name="TextBox 6">
            <a:extLst>
              <a:ext uri="{FF2B5EF4-FFF2-40B4-BE49-F238E27FC236}">
                <a16:creationId xmlns:a16="http://schemas.microsoft.com/office/drawing/2014/main" id="{D0D9D001-2A58-44A7-A4B9-7E40A253AFA8}"/>
              </a:ext>
            </a:extLst>
          </p:cNvPr>
          <p:cNvSpPr txBox="1"/>
          <p:nvPr/>
        </p:nvSpPr>
        <p:spPr>
          <a:xfrm>
            <a:off x="8758280" y="6488668"/>
            <a:ext cx="304800" cy="369332"/>
          </a:xfrm>
          <a:prstGeom prst="rect">
            <a:avLst/>
          </a:prstGeom>
          <a:noFill/>
        </p:spPr>
        <p:txBody>
          <a:bodyPr wrap="square" rtlCol="0">
            <a:spAutoFit/>
          </a:bodyPr>
          <a:lstStyle/>
          <a:p>
            <a:r>
              <a:rPr lang="en-US" dirty="0"/>
              <a:t>5</a:t>
            </a:r>
          </a:p>
        </p:txBody>
      </p:sp>
    </p:spTree>
    <p:extLst>
      <p:ext uri="{BB962C8B-B14F-4D97-AF65-F5344CB8AC3E}">
        <p14:creationId xmlns:p14="http://schemas.microsoft.com/office/powerpoint/2010/main" val="163916281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A0ADB8-4D70-3306-EB52-3FA6AE155041}"/>
              </a:ext>
            </a:extLst>
          </p:cNvPr>
          <p:cNvSpPr>
            <a:spLocks noGrp="1"/>
          </p:cNvSpPr>
          <p:nvPr>
            <p:ph type="title"/>
          </p:nvPr>
        </p:nvSpPr>
        <p:spPr>
          <a:xfrm>
            <a:off x="670783" y="1079157"/>
            <a:ext cx="8229600" cy="685800"/>
          </a:xfrm>
        </p:spPr>
        <p:txBody>
          <a:bodyPr/>
          <a:lstStyle/>
          <a:p>
            <a:r>
              <a:rPr lang="en-US" sz="2400" b="1" dirty="0">
                <a:solidFill>
                  <a:schemeClr val="accent2"/>
                </a:solidFill>
              </a:rPr>
              <a:t>Making Conservation a California Way of Life</a:t>
            </a:r>
            <a:br>
              <a:rPr lang="en-US" sz="2400" b="1" dirty="0">
                <a:solidFill>
                  <a:schemeClr val="accent2"/>
                </a:solidFill>
              </a:rPr>
            </a:br>
            <a:endParaRPr lang="en-US" sz="2400" b="1" dirty="0">
              <a:solidFill>
                <a:schemeClr val="accent2"/>
              </a:solidFill>
            </a:endParaRPr>
          </a:p>
        </p:txBody>
      </p:sp>
      <p:pic>
        <p:nvPicPr>
          <p:cNvPr id="6" name="Content Placeholder 5">
            <a:extLst>
              <a:ext uri="{FF2B5EF4-FFF2-40B4-BE49-F238E27FC236}">
                <a16:creationId xmlns:a16="http://schemas.microsoft.com/office/drawing/2014/main" id="{80040C02-3948-1B64-965F-6C98FF26D044}"/>
              </a:ext>
            </a:extLst>
          </p:cNvPr>
          <p:cNvPicPr>
            <a:picLocks noGrp="1" noChangeAspect="1"/>
          </p:cNvPicPr>
          <p:nvPr>
            <p:ph idx="1"/>
          </p:nvPr>
        </p:nvPicPr>
        <p:blipFill>
          <a:blip r:embed="rId2"/>
          <a:stretch>
            <a:fillRect/>
          </a:stretch>
        </p:blipFill>
        <p:spPr>
          <a:xfrm>
            <a:off x="671440" y="1752600"/>
            <a:ext cx="7801120" cy="4373563"/>
          </a:xfrm>
          <a:prstGeom prst="rect">
            <a:avLst/>
          </a:prstGeom>
        </p:spPr>
      </p:pic>
      <p:sp>
        <p:nvSpPr>
          <p:cNvPr id="4" name="TextBox 3">
            <a:extLst>
              <a:ext uri="{FF2B5EF4-FFF2-40B4-BE49-F238E27FC236}">
                <a16:creationId xmlns:a16="http://schemas.microsoft.com/office/drawing/2014/main" id="{377A7364-101D-0B3C-41E4-97EBF41B093D}"/>
              </a:ext>
            </a:extLst>
          </p:cNvPr>
          <p:cNvSpPr txBox="1"/>
          <p:nvPr/>
        </p:nvSpPr>
        <p:spPr>
          <a:xfrm>
            <a:off x="8758280" y="6488668"/>
            <a:ext cx="304800" cy="369332"/>
          </a:xfrm>
          <a:prstGeom prst="rect">
            <a:avLst/>
          </a:prstGeom>
          <a:noFill/>
        </p:spPr>
        <p:txBody>
          <a:bodyPr wrap="square" rtlCol="0">
            <a:spAutoFit/>
          </a:bodyPr>
          <a:lstStyle/>
          <a:p>
            <a:r>
              <a:rPr lang="en-US" dirty="0"/>
              <a:t>6</a:t>
            </a:r>
          </a:p>
        </p:txBody>
      </p:sp>
    </p:spTree>
    <p:extLst>
      <p:ext uri="{BB962C8B-B14F-4D97-AF65-F5344CB8AC3E}">
        <p14:creationId xmlns:p14="http://schemas.microsoft.com/office/powerpoint/2010/main" val="167074426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78A9521-CFB4-9D95-2055-B4CA103EB7B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3933C0C-C409-AF99-2B74-A779A56E3B68}"/>
              </a:ext>
            </a:extLst>
          </p:cNvPr>
          <p:cNvSpPr>
            <a:spLocks noGrp="1"/>
          </p:cNvSpPr>
          <p:nvPr>
            <p:ph type="title"/>
          </p:nvPr>
        </p:nvSpPr>
        <p:spPr>
          <a:xfrm>
            <a:off x="670783" y="1079157"/>
            <a:ext cx="8229600" cy="685800"/>
          </a:xfrm>
        </p:spPr>
        <p:txBody>
          <a:bodyPr/>
          <a:lstStyle/>
          <a:p>
            <a:br>
              <a:rPr lang="en-US" sz="2400" b="1" dirty="0">
                <a:solidFill>
                  <a:schemeClr val="accent2"/>
                </a:solidFill>
              </a:rPr>
            </a:br>
            <a:endParaRPr lang="en-US" sz="2400" b="1" dirty="0">
              <a:solidFill>
                <a:schemeClr val="accent2"/>
              </a:solidFill>
            </a:endParaRPr>
          </a:p>
        </p:txBody>
      </p:sp>
      <p:sp>
        <p:nvSpPr>
          <p:cNvPr id="4" name="TextBox 3">
            <a:extLst>
              <a:ext uri="{FF2B5EF4-FFF2-40B4-BE49-F238E27FC236}">
                <a16:creationId xmlns:a16="http://schemas.microsoft.com/office/drawing/2014/main" id="{E033C66D-20D7-788E-A7F0-EBCBEFC871DF}"/>
              </a:ext>
            </a:extLst>
          </p:cNvPr>
          <p:cNvSpPr txBox="1"/>
          <p:nvPr/>
        </p:nvSpPr>
        <p:spPr>
          <a:xfrm>
            <a:off x="8758280" y="6488668"/>
            <a:ext cx="304800" cy="369332"/>
          </a:xfrm>
          <a:prstGeom prst="rect">
            <a:avLst/>
          </a:prstGeom>
          <a:noFill/>
        </p:spPr>
        <p:txBody>
          <a:bodyPr wrap="square" rtlCol="0">
            <a:spAutoFit/>
          </a:bodyPr>
          <a:lstStyle/>
          <a:p>
            <a:r>
              <a:rPr lang="en-US" dirty="0"/>
              <a:t>7</a:t>
            </a:r>
          </a:p>
        </p:txBody>
      </p:sp>
      <p:pic>
        <p:nvPicPr>
          <p:cNvPr id="5" name="Picture 4">
            <a:extLst>
              <a:ext uri="{FF2B5EF4-FFF2-40B4-BE49-F238E27FC236}">
                <a16:creationId xmlns:a16="http://schemas.microsoft.com/office/drawing/2014/main" id="{7745C632-7AE2-7C10-90A5-37471B296EF0}"/>
              </a:ext>
            </a:extLst>
          </p:cNvPr>
          <p:cNvPicPr>
            <a:picLocks noChangeAspect="1"/>
          </p:cNvPicPr>
          <p:nvPr/>
        </p:nvPicPr>
        <p:blipFill>
          <a:blip r:embed="rId2"/>
          <a:stretch>
            <a:fillRect/>
          </a:stretch>
        </p:blipFill>
        <p:spPr>
          <a:xfrm>
            <a:off x="0" y="1764957"/>
            <a:ext cx="9144000" cy="4319559"/>
          </a:xfrm>
          <a:prstGeom prst="rect">
            <a:avLst/>
          </a:prstGeom>
        </p:spPr>
      </p:pic>
    </p:spTree>
    <p:extLst>
      <p:ext uri="{BB962C8B-B14F-4D97-AF65-F5344CB8AC3E}">
        <p14:creationId xmlns:p14="http://schemas.microsoft.com/office/powerpoint/2010/main" val="135895125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425073B-E671-0A91-3A3E-1EB5C5D58F8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17DE541-B850-061C-65DD-35C22AFF48E1}"/>
              </a:ext>
            </a:extLst>
          </p:cNvPr>
          <p:cNvSpPr>
            <a:spLocks noGrp="1"/>
          </p:cNvSpPr>
          <p:nvPr>
            <p:ph type="title"/>
          </p:nvPr>
        </p:nvSpPr>
        <p:spPr>
          <a:xfrm>
            <a:off x="457200" y="1066800"/>
            <a:ext cx="8229600" cy="685800"/>
          </a:xfrm>
        </p:spPr>
        <p:txBody>
          <a:bodyPr/>
          <a:lstStyle/>
          <a:p>
            <a:r>
              <a:rPr lang="en-US" sz="2400" b="1" dirty="0">
                <a:solidFill>
                  <a:schemeClr val="accent2"/>
                </a:solidFill>
              </a:rPr>
              <a:t>AMI Overview</a:t>
            </a:r>
          </a:p>
        </p:txBody>
      </p:sp>
      <p:sp>
        <p:nvSpPr>
          <p:cNvPr id="4" name="TextBox 3">
            <a:extLst>
              <a:ext uri="{FF2B5EF4-FFF2-40B4-BE49-F238E27FC236}">
                <a16:creationId xmlns:a16="http://schemas.microsoft.com/office/drawing/2014/main" id="{211E6012-B987-758E-E6D6-828AC1391659}"/>
              </a:ext>
            </a:extLst>
          </p:cNvPr>
          <p:cNvSpPr txBox="1"/>
          <p:nvPr/>
        </p:nvSpPr>
        <p:spPr>
          <a:xfrm>
            <a:off x="8758280" y="6488668"/>
            <a:ext cx="304800" cy="369332"/>
          </a:xfrm>
          <a:prstGeom prst="rect">
            <a:avLst/>
          </a:prstGeom>
          <a:noFill/>
        </p:spPr>
        <p:txBody>
          <a:bodyPr wrap="square" rtlCol="0">
            <a:spAutoFit/>
          </a:bodyPr>
          <a:lstStyle/>
          <a:p>
            <a:r>
              <a:rPr lang="en-US" dirty="0"/>
              <a:t>8</a:t>
            </a:r>
          </a:p>
        </p:txBody>
      </p:sp>
      <p:pic>
        <p:nvPicPr>
          <p:cNvPr id="5" name="Picture 4">
            <a:extLst>
              <a:ext uri="{FF2B5EF4-FFF2-40B4-BE49-F238E27FC236}">
                <a16:creationId xmlns:a16="http://schemas.microsoft.com/office/drawing/2014/main" id="{53931039-7ADC-24DB-9176-A984CE2BBD1F}"/>
              </a:ext>
            </a:extLst>
          </p:cNvPr>
          <p:cNvPicPr>
            <a:picLocks noChangeAspect="1"/>
          </p:cNvPicPr>
          <p:nvPr/>
        </p:nvPicPr>
        <p:blipFill>
          <a:blip r:embed="rId2"/>
          <a:stretch>
            <a:fillRect/>
          </a:stretch>
        </p:blipFill>
        <p:spPr>
          <a:xfrm>
            <a:off x="685800" y="1813440"/>
            <a:ext cx="7772400" cy="4383017"/>
          </a:xfrm>
          <a:prstGeom prst="rect">
            <a:avLst/>
          </a:prstGeom>
        </p:spPr>
      </p:pic>
      <p:sp>
        <p:nvSpPr>
          <p:cNvPr id="6" name="TextBox 5">
            <a:extLst>
              <a:ext uri="{FF2B5EF4-FFF2-40B4-BE49-F238E27FC236}">
                <a16:creationId xmlns:a16="http://schemas.microsoft.com/office/drawing/2014/main" id="{99002215-CBF2-A7CF-A8A3-0A5C1ED86A3B}"/>
              </a:ext>
            </a:extLst>
          </p:cNvPr>
          <p:cNvSpPr txBox="1"/>
          <p:nvPr/>
        </p:nvSpPr>
        <p:spPr>
          <a:xfrm>
            <a:off x="2866292" y="6199633"/>
            <a:ext cx="6277708" cy="205390"/>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700" b="0" i="0" u="none" strike="noStrike" kern="1200" cap="none" spc="0" normalizeH="0" baseline="0" noProof="0" dirty="0">
                <a:ln>
                  <a:noFill/>
                </a:ln>
                <a:solidFill>
                  <a:srgbClr val="000000"/>
                </a:solidFill>
                <a:effectLst/>
                <a:uLnTx/>
                <a:uFillTx/>
                <a:latin typeface="Arial" charset="0"/>
                <a:ea typeface="+mn-ea"/>
                <a:cs typeface="+mn-cs"/>
              </a:rPr>
              <a:t>https://www.epa.gov/watersense/advanced-metering-infrastructure</a:t>
            </a:r>
          </a:p>
        </p:txBody>
      </p:sp>
    </p:spTree>
    <p:extLst>
      <p:ext uri="{BB962C8B-B14F-4D97-AF65-F5344CB8AC3E}">
        <p14:creationId xmlns:p14="http://schemas.microsoft.com/office/powerpoint/2010/main" val="321332091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BEF5C7D-B3F5-B4C8-5B6A-493CD6D7AD3E}"/>
            </a:ext>
          </a:extLst>
        </p:cNvPr>
        <p:cNvGrpSpPr/>
        <p:nvPr/>
      </p:nvGrpSpPr>
      <p:grpSpPr>
        <a:xfrm>
          <a:off x="0" y="0"/>
          <a:ext cx="0" cy="0"/>
          <a:chOff x="0" y="0"/>
          <a:chExt cx="0" cy="0"/>
        </a:xfrm>
      </p:grpSpPr>
      <p:sp>
        <p:nvSpPr>
          <p:cNvPr id="3" name="Subtitle 2">
            <a:extLst>
              <a:ext uri="{FF2B5EF4-FFF2-40B4-BE49-F238E27FC236}">
                <a16:creationId xmlns:a16="http://schemas.microsoft.com/office/drawing/2014/main" id="{E3B05515-29A1-6055-1AE0-1860DA1EF539}"/>
              </a:ext>
            </a:extLst>
          </p:cNvPr>
          <p:cNvSpPr>
            <a:spLocks noGrp="1"/>
          </p:cNvSpPr>
          <p:nvPr>
            <p:ph type="subTitle" idx="1"/>
          </p:nvPr>
        </p:nvSpPr>
        <p:spPr>
          <a:xfrm>
            <a:off x="752113" y="1861956"/>
            <a:ext cx="7629888" cy="4386444"/>
          </a:xfrm>
        </p:spPr>
        <p:txBody>
          <a:bodyPr lIns="91440" tIns="45720" rIns="91440" bIns="45720" anchor="t"/>
          <a:lstStyle/>
          <a:p>
            <a:pPr marL="285750" indent="-285750" algn="l">
              <a:buFont typeface="Arial" panose="020B0604020202020204" pitchFamily="34" charset="0"/>
              <a:buChar char="•"/>
            </a:pPr>
            <a:r>
              <a:rPr lang="en-US" sz="1800" dirty="0">
                <a:solidFill>
                  <a:schemeClr val="accent2"/>
                </a:solidFill>
              </a:rPr>
              <a:t>2021 – Application for USBR WaterSmart Grant to replace meters with AMI meters (</a:t>
            </a:r>
            <a:r>
              <a:rPr lang="en-US" sz="1800" i="1" dirty="0">
                <a:solidFill>
                  <a:schemeClr val="accent2"/>
                </a:solidFill>
              </a:rPr>
              <a:t>Not Awarded</a:t>
            </a:r>
            <a:r>
              <a:rPr lang="en-US" sz="1800" dirty="0">
                <a:solidFill>
                  <a:schemeClr val="accent2"/>
                </a:solidFill>
              </a:rPr>
              <a:t>)</a:t>
            </a:r>
          </a:p>
          <a:p>
            <a:pPr marL="285750" indent="-285750" algn="l">
              <a:buFont typeface="Arial" panose="020B0604020202020204" pitchFamily="34" charset="0"/>
              <a:buChar char="•"/>
            </a:pPr>
            <a:r>
              <a:rPr lang="en-US" sz="1800" dirty="0">
                <a:solidFill>
                  <a:schemeClr val="accent2"/>
                </a:solidFill>
              </a:rPr>
              <a:t>2022 – Application for USBR WEEG Program to replace meters with AMI meters </a:t>
            </a:r>
          </a:p>
          <a:p>
            <a:pPr marL="285750" indent="-285750" algn="l">
              <a:buFont typeface="Arial" panose="020B0604020202020204" pitchFamily="34" charset="0"/>
              <a:buChar char="•"/>
            </a:pPr>
            <a:r>
              <a:rPr lang="en-US" sz="1800" dirty="0">
                <a:solidFill>
                  <a:schemeClr val="accent2"/>
                </a:solidFill>
              </a:rPr>
              <a:t>2023 – Notice of Award</a:t>
            </a:r>
          </a:p>
          <a:p>
            <a:pPr marL="285750" indent="-285750" algn="l">
              <a:buFont typeface="Arial" panose="020B0604020202020204" pitchFamily="34" charset="0"/>
              <a:buChar char="•"/>
            </a:pPr>
            <a:r>
              <a:rPr lang="en-US" sz="1800" dirty="0">
                <a:solidFill>
                  <a:schemeClr val="accent2"/>
                </a:solidFill>
              </a:rPr>
              <a:t>2024 – AMI Technical Specifications (single manufacturer) added to RCSD Standards</a:t>
            </a:r>
          </a:p>
          <a:p>
            <a:pPr marL="285750" indent="-285750" algn="l">
              <a:buFont typeface="Arial" panose="020B0604020202020204" pitchFamily="34" charset="0"/>
              <a:buChar char="•"/>
            </a:pPr>
            <a:r>
              <a:rPr lang="en-US" sz="1800" dirty="0">
                <a:solidFill>
                  <a:schemeClr val="accent2"/>
                </a:solidFill>
              </a:rPr>
              <a:t>2025 – Bidding of AMI Project (</a:t>
            </a:r>
            <a:r>
              <a:rPr lang="en-US" sz="1800" i="1" dirty="0">
                <a:solidFill>
                  <a:schemeClr val="accent2"/>
                </a:solidFill>
              </a:rPr>
              <a:t>Not Awarded)</a:t>
            </a:r>
          </a:p>
          <a:p>
            <a:pPr marL="285750" indent="-285750" algn="l">
              <a:buFont typeface="Arial" panose="020B0604020202020204" pitchFamily="34" charset="0"/>
              <a:buChar char="•"/>
            </a:pPr>
            <a:r>
              <a:rPr lang="en-US" sz="1800" dirty="0">
                <a:solidFill>
                  <a:schemeClr val="accent2"/>
                </a:solidFill>
              </a:rPr>
              <a:t>2025 – AMI Technical Specifications Revised  </a:t>
            </a:r>
          </a:p>
          <a:p>
            <a:pPr marL="285750" indent="-285750" algn="l">
              <a:buFont typeface="Arial" panose="020B0604020202020204" pitchFamily="34" charset="0"/>
              <a:buChar char="•"/>
            </a:pPr>
            <a:r>
              <a:rPr lang="en-US" sz="1800" dirty="0">
                <a:solidFill>
                  <a:schemeClr val="accent2"/>
                </a:solidFill>
              </a:rPr>
              <a:t>2026 – Rejection of Bids and Rebid Using Revised AMI Technical Specifications – with Leak Detection and Increased Warranty</a:t>
            </a:r>
          </a:p>
          <a:p>
            <a:pPr marL="285750" indent="-285750" algn="l">
              <a:buFont typeface="Arial" panose="020B0604020202020204" pitchFamily="34" charset="0"/>
              <a:buChar char="•"/>
            </a:pPr>
            <a:r>
              <a:rPr lang="en-US" sz="1800" b="1" dirty="0">
                <a:solidFill>
                  <a:schemeClr val="accent2"/>
                </a:solidFill>
                <a:cs typeface="Arial"/>
              </a:rPr>
              <a:t>2026 – Consideration to Award AMI Project</a:t>
            </a:r>
          </a:p>
          <a:p>
            <a:pPr marL="285750" indent="-285750" algn="l">
              <a:buFont typeface="Arial" panose="020B0604020202020204" pitchFamily="34" charset="0"/>
              <a:buChar char="•"/>
            </a:pPr>
            <a:r>
              <a:rPr lang="en-US" sz="1800" b="1" dirty="0">
                <a:solidFill>
                  <a:schemeClr val="accent2"/>
                </a:solidFill>
                <a:cs typeface="Arial"/>
              </a:rPr>
              <a:t>2027 – Estimated Project Completion April 2027</a:t>
            </a:r>
            <a:endParaRPr lang="en-US" sz="1800" b="1" dirty="0">
              <a:cs typeface="Arial"/>
            </a:endParaRPr>
          </a:p>
        </p:txBody>
      </p:sp>
      <p:sp>
        <p:nvSpPr>
          <p:cNvPr id="5" name="Title 1">
            <a:extLst>
              <a:ext uri="{FF2B5EF4-FFF2-40B4-BE49-F238E27FC236}">
                <a16:creationId xmlns:a16="http://schemas.microsoft.com/office/drawing/2014/main" id="{54EA688E-76A4-2A36-41AA-DF24D5250B50}"/>
              </a:ext>
            </a:extLst>
          </p:cNvPr>
          <p:cNvSpPr txBox="1">
            <a:spLocks/>
          </p:cNvSpPr>
          <p:nvPr/>
        </p:nvSpPr>
        <p:spPr>
          <a:xfrm>
            <a:off x="694525" y="1067963"/>
            <a:ext cx="7772400" cy="684637"/>
          </a:xfrm>
          <a:prstGeom prst="rect">
            <a:avLst/>
          </a:prstGeom>
        </p:spPr>
        <p:txBody>
          <a:bodyPr lIns="91440" tIns="45720" rIns="91440" bIns="45720" anchor="t"/>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r>
              <a:rPr lang="en-US" sz="2400" b="1" kern="0" dirty="0">
                <a:solidFill>
                  <a:schemeClr val="accent2"/>
                </a:solidFill>
                <a:ea typeface="+mj-lt"/>
                <a:cs typeface="+mj-lt"/>
              </a:rPr>
              <a:t>Project History</a:t>
            </a:r>
            <a:endParaRPr lang="en-US" kern="0" dirty="0">
              <a:latin typeface="Calibri" panose="020F0502020204030204" pitchFamily="34" charset="0"/>
            </a:endParaRPr>
          </a:p>
        </p:txBody>
      </p:sp>
      <p:sp>
        <p:nvSpPr>
          <p:cNvPr id="2" name="TextBox 1">
            <a:extLst>
              <a:ext uri="{FF2B5EF4-FFF2-40B4-BE49-F238E27FC236}">
                <a16:creationId xmlns:a16="http://schemas.microsoft.com/office/drawing/2014/main" id="{17FE33B7-D878-0694-C931-D799F4734E84}"/>
              </a:ext>
            </a:extLst>
          </p:cNvPr>
          <p:cNvSpPr txBox="1"/>
          <p:nvPr/>
        </p:nvSpPr>
        <p:spPr>
          <a:xfrm>
            <a:off x="8758280" y="6488668"/>
            <a:ext cx="304800" cy="369332"/>
          </a:xfrm>
          <a:prstGeom prst="rect">
            <a:avLst/>
          </a:prstGeom>
          <a:noFill/>
        </p:spPr>
        <p:txBody>
          <a:bodyPr wrap="square" rtlCol="0">
            <a:spAutoFit/>
          </a:bodyPr>
          <a:lstStyle/>
          <a:p>
            <a:r>
              <a:rPr lang="en-US" dirty="0"/>
              <a:t>9</a:t>
            </a:r>
          </a:p>
        </p:txBody>
      </p:sp>
    </p:spTree>
    <p:extLst>
      <p:ext uri="{BB962C8B-B14F-4D97-AF65-F5344CB8AC3E}">
        <p14:creationId xmlns:p14="http://schemas.microsoft.com/office/powerpoint/2010/main" val="124008080"/>
      </p:ext>
    </p:extLst>
  </p:cSld>
  <p:clrMapOvr>
    <a:masterClrMapping/>
  </p:clrMapOvr>
</p:sld>
</file>

<file path=ppt/theme/theme1.xml><?xml version="1.0" encoding="utf-8"?>
<a:theme xmlns:a="http://schemas.openxmlformats.org/drawingml/2006/main" name="RCSD">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4420</TotalTime>
  <Words>725</Words>
  <Application>Microsoft Office PowerPoint</Application>
  <PresentationFormat>On-screen Show (4:3)</PresentationFormat>
  <Paragraphs>138</Paragraphs>
  <Slides>16</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16</vt:i4>
      </vt:variant>
    </vt:vector>
  </HeadingPairs>
  <TitlesOfParts>
    <vt:vector size="20" baseType="lpstr">
      <vt:lpstr>Arial</vt:lpstr>
      <vt:lpstr>Arial (Body)</vt:lpstr>
      <vt:lpstr>Calibri</vt:lpstr>
      <vt:lpstr>RCSD</vt:lpstr>
      <vt:lpstr>DM 2026-59 Consideration to Award Advanced Metering Infrastructure (AMI) Implementation Project (Rebid)   </vt:lpstr>
      <vt:lpstr>PowerPoint Presentation</vt:lpstr>
      <vt:lpstr>Background </vt:lpstr>
      <vt:lpstr>PowerPoint Presentation</vt:lpstr>
      <vt:lpstr>PowerPoint Presentation</vt:lpstr>
      <vt:lpstr>Making Conservation a California Way of Life </vt:lpstr>
      <vt:lpstr> </vt:lpstr>
      <vt:lpstr>AMI Overview</vt:lpstr>
      <vt:lpstr>PowerPoint Presentation</vt:lpstr>
      <vt:lpstr>PowerPoint Presentation</vt:lpstr>
      <vt:lpstr>PowerPoint Presentation</vt:lpstr>
      <vt:lpstr>Customer Education and Empowerment</vt:lpstr>
      <vt:lpstr>Example of a Leak</vt:lpstr>
      <vt:lpstr>Customer Portal</vt:lpstr>
      <vt:lpstr>Recommendation</vt:lpstr>
      <vt:lpstr>PowerPoint Presentation</vt:lpstr>
    </vt:vector>
  </TitlesOfParts>
  <Company>Michael Merino Architects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Brian Jennings</dc:creator>
  <cp:lastModifiedBy>Jaclyn Makarzec</cp:lastModifiedBy>
  <cp:revision>641</cp:revision>
  <cp:lastPrinted>2021-04-15T17:13:32Z</cp:lastPrinted>
  <dcterms:created xsi:type="dcterms:W3CDTF">2009-05-29T18:33:58Z</dcterms:created>
  <dcterms:modified xsi:type="dcterms:W3CDTF">2026-07-02T22:18:06Z</dcterms:modified>
</cp:coreProperties>
</file>