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9" r:id="rId2"/>
    <p:sldId id="367" r:id="rId3"/>
    <p:sldId id="383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74" r:id="rId13"/>
    <p:sldId id="320" r:id="rId14"/>
    <p:sldId id="319" r:id="rId15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000099"/>
    <a:srgbClr val="0086EA"/>
    <a:srgbClr val="292929"/>
    <a:srgbClr val="000000"/>
    <a:srgbClr val="003399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8" autoAdjust="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155" cy="461961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74" y="1"/>
            <a:ext cx="3038155" cy="461961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296E7364-FD99-42E2-939A-8A468BA4C380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549"/>
            <a:ext cx="3038155" cy="461961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74" y="8772549"/>
            <a:ext cx="3038155" cy="461961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F241D799-8E5F-4FCD-B852-A9FBD33682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84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155" cy="463526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674" y="0"/>
            <a:ext cx="3038155" cy="463526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E13A8810-3BB5-4FDF-AB62-02243E4AB83A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6" y="4444216"/>
            <a:ext cx="5607691" cy="3637742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549"/>
            <a:ext cx="3038155" cy="463526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674" y="8772549"/>
            <a:ext cx="3038155" cy="463526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88F27417-1DE2-4B56-AFF3-2EC3419FC7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B2E57-16CD-6F87-C6AC-5BE0978D9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7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60D2E-791D-9BB2-051D-9E0A910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7C56F-9879-BFE4-DFF9-5378889ED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9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98266" y="6007934"/>
            <a:ext cx="10207760" cy="850066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7887F70-AA86-3908-67B6-990401112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72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23FBB-001A-0C85-5779-DC6022AB3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7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A1F8A-DC40-9AD7-726D-DB9133F28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8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CF36356-BDD5-6FB9-2A4C-3E8023FC9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D30AAC9-9B87-34F0-F6EB-0568B6CD80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7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1A3EAF8-AD64-3781-1029-A9C547253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6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33B25E0-D69E-896E-47C4-B721D7898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5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4D91289-914C-445B-D704-9C1288C10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98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84F75DE-7643-8147-94ED-38D7E02E3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1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762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027" name="Picture 16" descr="water drip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8" name="Group 10"/>
          <p:cNvGrpSpPr>
            <a:grpSpLocks/>
          </p:cNvGrpSpPr>
          <p:nvPr userDrawn="1"/>
        </p:nvGrpSpPr>
        <p:grpSpPr bwMode="auto">
          <a:xfrm>
            <a:off x="152400" y="381000"/>
            <a:ext cx="1295400" cy="1295400"/>
            <a:chOff x="152400" y="381000"/>
            <a:chExt cx="1295400" cy="1295400"/>
          </a:xfrm>
        </p:grpSpPr>
        <p:pic>
          <p:nvPicPr>
            <p:cNvPr id="1042" name="Picture 18" descr="RCSD Logo for ppt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18FF25"/>
                </a:clrFrom>
                <a:clrTo>
                  <a:srgbClr val="18FF2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381000"/>
              <a:ext cx="1295400" cy="129540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292929">
                  <a:alpha val="50000"/>
                </a:srgbClr>
              </a:outerShdw>
            </a:effectLst>
          </p:spPr>
        </p:pic>
        <p:sp>
          <p:nvSpPr>
            <p:cNvPr id="1044" name="AutoShape 20"/>
            <p:cNvSpPr>
              <a:spLocks noChangeArrowheads="1"/>
            </p:cNvSpPr>
            <p:nvPr userDrawn="1"/>
          </p:nvSpPr>
          <p:spPr bwMode="auto">
            <a:xfrm>
              <a:off x="152400" y="381000"/>
              <a:ext cx="1295400" cy="1295400"/>
            </a:xfrm>
            <a:custGeom>
              <a:avLst/>
              <a:gdLst>
                <a:gd name="G0" fmla="+- 975 0 0"/>
                <a:gd name="G1" fmla="+- 21600 0 975"/>
                <a:gd name="G2" fmla="+- 21600 0 9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75" y="10800"/>
                  </a:moveTo>
                  <a:cubicBezTo>
                    <a:pt x="975" y="16226"/>
                    <a:pt x="5374" y="20625"/>
                    <a:pt x="10800" y="20625"/>
                  </a:cubicBezTo>
                  <a:cubicBezTo>
                    <a:pt x="16226" y="20625"/>
                    <a:pt x="20625" y="16226"/>
                    <a:pt x="20625" y="10800"/>
                  </a:cubicBezTo>
                  <a:cubicBezTo>
                    <a:pt x="20625" y="5374"/>
                    <a:pt x="16226" y="975"/>
                    <a:pt x="10800" y="975"/>
                  </a:cubicBezTo>
                  <a:cubicBezTo>
                    <a:pt x="5374" y="975"/>
                    <a:pt x="975" y="5374"/>
                    <a:pt x="975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C9AB982-05B4-A8CF-CB60-48DF57EFA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320675"/>
          </a:xfrm>
          <a:prstGeom prst="rect">
            <a:avLst/>
          </a:prstGeom>
        </p:spPr>
        <p:txBody>
          <a:bodyPr/>
          <a:lstStyle/>
          <a:p>
            <a:fld id="{05F10A6A-6FF3-4C95-9872-E7DC035CC0A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5E1B-01AE-4F1D-97A6-605E0EFDE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458200" cy="2667000"/>
          </a:xfrm>
        </p:spPr>
        <p:txBody>
          <a:bodyPr/>
          <a:lstStyle/>
          <a:p>
            <a:pPr algn="l"/>
            <a:br>
              <a:rPr lang="en-US" sz="3600" b="1" dirty="0">
                <a:solidFill>
                  <a:schemeClr val="accent2"/>
                </a:solidFill>
              </a:rPr>
            </a:br>
            <a:br>
              <a:rPr lang="en-US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r>
              <a:rPr lang="en-US" sz="2800" b="1" u="sng" dirty="0">
                <a:solidFill>
                  <a:schemeClr val="accent2"/>
                </a:solidFill>
              </a:rPr>
              <a:t>Director Memorandum 2026-67</a:t>
            </a:r>
            <a:br>
              <a:rPr lang="en-US" sz="2800" b="1" u="sng" dirty="0">
                <a:solidFill>
                  <a:schemeClr val="accent2"/>
                </a:solidFill>
              </a:rPr>
            </a:br>
            <a:r>
              <a:rPr lang="en-US" sz="2800" b="1" dirty="0">
                <a:solidFill>
                  <a:schemeClr val="accent2"/>
                </a:solidFill>
              </a:rPr>
              <a:t>Receive and File: Quarterly Budget-to-Actual, Capital Improvement Project (CIP) Plan, and Grants Update – FY 2025|2026 – Fourth Quarter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396D3-E760-4B33-A841-82A67801ED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endParaRPr lang="en-US" sz="1600" i="1" dirty="0">
              <a:solidFill>
                <a:srgbClr val="0033CC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i="1" dirty="0">
              <a:solidFill>
                <a:schemeClr val="accent2"/>
              </a:solidFill>
            </a:endParaRPr>
          </a:p>
          <a:p>
            <a:endParaRPr lang="en-US" sz="1400" dirty="0">
              <a:solidFill>
                <a:schemeClr val="accent2"/>
              </a:solidFill>
            </a:endParaRPr>
          </a:p>
          <a:p>
            <a:r>
              <a:rPr lang="en-US" sz="1400" dirty="0">
                <a:solidFill>
                  <a:schemeClr val="accent2"/>
                </a:solidFill>
              </a:rPr>
              <a:t>August 6, 2026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49A44-741D-EE0A-40EF-3199DCAE8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FAC6-FD27-8802-603D-3630E1CFB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BFB8D-DD79-76FA-0239-44AF95BA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57876-A2B7-72C7-2757-C14C49FF5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3058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Grants: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42128-5A12-A786-393A-923EB416E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E22496-D911-0759-2A56-0289E1D7E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590800"/>
            <a:ext cx="757350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83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8CFF2-283A-A4E8-CCA4-DCA10CC57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B37F4-6D4B-4DDD-9BC6-C1778AF7F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Cash Balances</a:t>
            </a:r>
            <a:br>
              <a:rPr lang="en-US" sz="2400" b="1" dirty="0">
                <a:solidFill>
                  <a:schemeClr val="accent2"/>
                </a:solidFill>
              </a:rPr>
            </a:b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DEE0D-4F26-DAD9-8C16-24FA69E16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305800" cy="4419600"/>
          </a:xfrm>
        </p:spPr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1ED7D-E084-42E6-F604-D5864CEE2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417286-E84B-5EC2-9F61-71E7A5293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1539875"/>
            <a:ext cx="608647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68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74296-E7D4-9A7C-BEE0-4167176BC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1A86-5177-6B85-A01A-9D5BB596E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Budget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534DA-578E-021E-0B47-8317EFFAA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438400"/>
            <a:ext cx="8229600" cy="38862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No direct fiscal impact – Preparation of items done by existing staff as part of the District’s normal financial reporting, grant administration, and capital project management responsibilities.</a:t>
            </a:r>
          </a:p>
          <a:p>
            <a:pPr lvl="2" algn="just"/>
            <a:endParaRPr lang="en-US" sz="14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E9F3B-F59D-E478-13D8-C9ACA3B30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10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7684B-CF7E-42EF-ABD5-BABF2C309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Recommendation</a:t>
            </a:r>
            <a:endParaRPr lang="en-US" sz="2400" b="1" u="sng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33158-3E36-D379-38FE-FBE9621F6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1800" dirty="0">
              <a:solidFill>
                <a:schemeClr val="accent2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000" dirty="0">
                <a:solidFill>
                  <a:schemeClr val="accent2"/>
                </a:solidFill>
                <a:effectLst/>
                <a:ea typeface="Calibri" panose="020F0502020204030204" pitchFamily="34" charset="0"/>
              </a:rPr>
              <a:t>Receive and file the Quarterly Budget-to-Actual, Capital Improvement Project (CIP), and Grants Update – FY 2025|2026 – Fourth Quarter.</a:t>
            </a:r>
          </a:p>
          <a:p>
            <a:pPr marL="0" indent="0" algn="just">
              <a:buNone/>
            </a:pPr>
            <a:endParaRPr lang="en-US" sz="2000" dirty="0">
              <a:solidFill>
                <a:schemeClr val="accent2"/>
              </a:solidFill>
              <a:effectLst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57036C-8765-1BD5-8FA3-CDAA8FADD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2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4"/>
          <p:cNvSpPr txBox="1"/>
          <p:nvPr/>
        </p:nvSpPr>
        <p:spPr>
          <a:xfrm>
            <a:off x="2819400" y="5638800"/>
            <a:ext cx="3505200" cy="53340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Rubidoux Community Services District</a:t>
            </a:r>
          </a:p>
          <a:p>
            <a:pPr algn="ctr" defTabSz="457200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Office: 951.684.7580</a:t>
            </a:r>
          </a:p>
          <a:p>
            <a:pPr algn="ctr">
              <a:defRPr lang="en-US"/>
            </a:pPr>
            <a:r>
              <a:rPr lang="en-US" sz="1000" dirty="0">
                <a:solidFill>
                  <a:srgbClr val="193B73"/>
                </a:solidFill>
                <a:latin typeface="Arial" charset="77"/>
                <a:ea typeface="Arial" charset="77"/>
                <a:cs typeface="Arial" charset="77"/>
              </a:rPr>
              <a:t>www.rcsd.org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590799" y="2286000"/>
            <a:ext cx="3962402" cy="1020618"/>
            <a:chOff x="2057399" y="1981200"/>
            <a:chExt cx="5029201" cy="1295400"/>
          </a:xfrm>
          <a:effectLst>
            <a:reflection blurRad="25400" stA="50000" endA="300" endPos="60000" dir="5400000" sy="-100000" algn="bl" rotWithShape="0"/>
          </a:effectLst>
        </p:grpSpPr>
        <p:sp>
          <p:nvSpPr>
            <p:cNvPr id="16" name="Rounded Rectangle 15"/>
            <p:cNvSpPr/>
            <p:nvPr/>
          </p:nvSpPr>
          <p:spPr>
            <a:xfrm>
              <a:off x="2057400" y="1981200"/>
              <a:ext cx="5029200" cy="1295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399" y="1981200"/>
              <a:ext cx="50292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2"/>
                  </a:solidFill>
                </a:rPr>
                <a:t>Questions</a:t>
              </a:r>
            </a:p>
          </p:txBody>
        </p:sp>
      </p:grpSp>
      <p:sp>
        <p:nvSpPr>
          <p:cNvPr id="18" name="Slide Number Placeholder 1"/>
          <p:cNvSpPr>
            <a:spLocks noGrp="1"/>
          </p:cNvSpPr>
          <p:nvPr/>
        </p:nvSpPr>
        <p:spPr>
          <a:xfrm>
            <a:off x="76200" y="632460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5E0F86-530E-0543-A407-2D1212571E0B}" type="slidenum">
              <a:rPr lang="en-US"/>
              <a:t>14</a:t>
            </a:fld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FFD02-7CA1-F0D7-3740-5AFD6E189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3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E1271-5577-2DA4-1E55-465F62FBF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DC86C-52B8-B2B5-C87A-E911975EB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Attachments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86FBF-61DE-B60C-1705-5C3E83E69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marL="457200" lvl="1" indent="0" algn="just">
              <a:buNone/>
            </a:pPr>
            <a:endParaRPr lang="en-US" sz="1800" dirty="0">
              <a:solidFill>
                <a:schemeClr val="accent2"/>
              </a:solidFill>
            </a:endParaRPr>
          </a:p>
          <a:p>
            <a:pPr marL="800100" lvl="1" indent="-342900" algn="just">
              <a:buAutoNum type="arabicPeriod"/>
            </a:pPr>
            <a:r>
              <a:rPr lang="en-US" sz="1600" dirty="0">
                <a:solidFill>
                  <a:schemeClr val="accent2"/>
                </a:solidFill>
              </a:rPr>
              <a:t>FY 2025|2026 (Quarter 4) – Budget-to-Actual Analysis (Operating)</a:t>
            </a:r>
          </a:p>
          <a:p>
            <a:pPr marL="857250" lvl="2" indent="0" algn="just">
              <a:buNone/>
            </a:pPr>
            <a:endParaRPr lang="en-US" sz="1600" dirty="0">
              <a:solidFill>
                <a:schemeClr val="accent2"/>
              </a:solidFill>
            </a:endParaRPr>
          </a:p>
          <a:p>
            <a:pPr lvl="2" indent="-285750" algn="just">
              <a:buFontTx/>
              <a:buChar char="-"/>
            </a:pPr>
            <a:r>
              <a:rPr lang="en-US" sz="1600" dirty="0">
                <a:solidFill>
                  <a:schemeClr val="accent2"/>
                </a:solidFill>
              </a:rPr>
              <a:t>Highlights significant variances and overall financial performance by major fund (General, Fire, Solid Waste, Water, and Sewer)</a:t>
            </a:r>
          </a:p>
          <a:p>
            <a:pPr marL="857250" lvl="2" indent="0" algn="just">
              <a:buNone/>
            </a:pPr>
            <a:endParaRPr lang="en-US" sz="1600" dirty="0">
              <a:solidFill>
                <a:schemeClr val="accent2"/>
              </a:solidFill>
            </a:endParaRPr>
          </a:p>
          <a:p>
            <a:pPr marL="800100" lvl="1" indent="-342900" algn="just">
              <a:buAutoNum type="arabicPeriod"/>
            </a:pPr>
            <a:r>
              <a:rPr lang="en-US" sz="1600" dirty="0">
                <a:solidFill>
                  <a:schemeClr val="accent2"/>
                </a:solidFill>
              </a:rPr>
              <a:t>FY 2025|2026 (Quarter 4) – CIP Summary and Status</a:t>
            </a:r>
          </a:p>
          <a:p>
            <a:pPr marL="457200" lvl="1" indent="0" algn="just">
              <a:buNone/>
            </a:pPr>
            <a:endParaRPr lang="en-US" sz="1600" dirty="0">
              <a:solidFill>
                <a:schemeClr val="accent2"/>
              </a:solidFill>
            </a:endParaRPr>
          </a:p>
          <a:p>
            <a:pPr lvl="2" indent="-285750" algn="just">
              <a:buFontTx/>
              <a:buChar char="-"/>
            </a:pPr>
            <a:r>
              <a:rPr lang="en-US" sz="1600" dirty="0">
                <a:solidFill>
                  <a:schemeClr val="accent2"/>
                </a:solidFill>
              </a:rPr>
              <a:t>Itemized update of active capital improvement and major maintenance projects, including project type, project status, adjusted budget, expenditures to date, and anticipated completion timeline</a:t>
            </a:r>
          </a:p>
          <a:p>
            <a:pPr lvl="2" indent="-285750" algn="just">
              <a:buFontTx/>
              <a:buChar char="-"/>
            </a:pPr>
            <a:endParaRPr lang="en-US" sz="1600" dirty="0">
              <a:solidFill>
                <a:schemeClr val="accent2"/>
              </a:solidFill>
            </a:endParaRPr>
          </a:p>
          <a:p>
            <a:pPr marL="457200" lvl="1" indent="0" algn="just">
              <a:buNone/>
            </a:pPr>
            <a:r>
              <a:rPr lang="en-US" sz="1600" dirty="0">
                <a:solidFill>
                  <a:schemeClr val="accent2"/>
                </a:solidFill>
              </a:rPr>
              <a:t>3.   FY 2025|2026 (Quarter 4) – Grant Summary and Status</a:t>
            </a:r>
          </a:p>
          <a:p>
            <a:pPr marL="457200" lvl="1" indent="0" algn="just">
              <a:buNone/>
            </a:pPr>
            <a:endParaRPr lang="en-US" sz="1600" dirty="0">
              <a:solidFill>
                <a:schemeClr val="accent2"/>
              </a:solidFill>
            </a:endParaRPr>
          </a:p>
          <a:p>
            <a:pPr lvl="2" indent="-285750" algn="just">
              <a:buFontTx/>
              <a:buChar char="-"/>
            </a:pPr>
            <a:r>
              <a:rPr lang="en-US" sz="1600" dirty="0">
                <a:solidFill>
                  <a:schemeClr val="accent2"/>
                </a:solidFill>
              </a:rPr>
              <a:t>Itemized update of active grant programs, including funding source, cost share, grant award, amount reimbursed, and associated project</a:t>
            </a:r>
          </a:p>
          <a:p>
            <a:pPr lvl="2" indent="-285750" algn="just">
              <a:buFontTx/>
              <a:buChar char="-"/>
            </a:pPr>
            <a:endParaRPr lang="en-US" sz="16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4C81C-5097-8C19-E31E-4DED2F7E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228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83FE2-BF7D-1E97-7690-73B7A454C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781BC-799C-7F31-9689-98BEDD963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Budget-to-Actual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7AF-7D21-B005-DC85-9009B3062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General Fund: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Classified Financial Statement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Note: Expenses are year-to-date and are subject to change as staff performs year-end close procedures in preparation of the audit.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30933-B82D-2BFF-C201-6700E97A9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FDC157-AD49-FDE9-E5BD-F5DCB469B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2619587"/>
            <a:ext cx="6438900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0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D92E1-6B8B-7D12-46D8-FE15B9C95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A5EF4-8883-62BE-1FFC-2C3306FD9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Budget-to-Actual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944A9-8F50-FD45-9986-DAA960358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Fire Fund: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Classified Financial Statement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11427-7A2D-84FE-C00C-B5CEF25AE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CB3830-138C-8D92-5EEB-59F5B6C5C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2743200"/>
            <a:ext cx="6438900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64A12-68E7-C70F-3128-0CC9FD8CA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04535-91F5-2403-7DDF-521399A0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Budget-to-Actual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FE1B1-BCFA-8844-E14B-5FB055657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Solid Waste Fund: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Classified Financial Statement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2C4A4C-A8A0-5AB3-3EA5-F5ACD32F2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7AA76A-7C13-E611-7F17-E2F0D2D34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2667000"/>
            <a:ext cx="6438900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05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8293D-6C26-F80E-3B8A-0AE08C10A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4E251-02F8-EDD9-9901-0BAD4C377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Budget-to-Actual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BC73E-99BD-41C5-9FD3-D57239A73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Water Fund: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Classified Financial Statement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F72FB-D17A-3CA6-DCE5-64F353C4C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9DE87D-BAD9-E2EF-848E-76900CD61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2743200"/>
            <a:ext cx="6438900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89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D1D02-830D-0973-D034-FF02E3A20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2931-2CEA-6B7A-0D58-524051782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Budget-to-Actual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F1500-CD4F-5186-494D-E38BD1817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Sewer Fund: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Classified Financial Statement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4D9A6-D463-0F00-63D9-7785BE1E6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D76A4D-29AD-2013-92E1-C91C30DC9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2819400"/>
            <a:ext cx="6438900" cy="31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21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B077B-DD3B-FE5C-1EDD-9F0108A52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65EDE-0E7D-F8C9-B771-B697835E8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CIP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12B04-7C65-BB7F-9042-3F68FA19F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2296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Projects: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ACCDC-1CCF-A755-981F-A9F04B790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699E6C-C6CF-1CCB-E99D-EE18E7F74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81" y="2743200"/>
            <a:ext cx="7936319" cy="161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BB628-B82E-D8F1-150E-6F551CAB5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2D248-685A-AA78-9B30-E7BCCF774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66800"/>
            <a:ext cx="7696200" cy="685800"/>
          </a:xfrm>
        </p:spPr>
        <p:txBody>
          <a:bodyPr/>
          <a:lstStyle/>
          <a:p>
            <a:r>
              <a:rPr lang="en-US" sz="2400" b="1" dirty="0">
                <a:solidFill>
                  <a:schemeClr val="accent2"/>
                </a:solidFill>
              </a:rPr>
              <a:t>FY 2025|2026</a:t>
            </a:r>
            <a:br>
              <a:rPr lang="en-US" sz="2400" b="1" dirty="0">
                <a:solidFill>
                  <a:schemeClr val="accent2"/>
                </a:solidFill>
              </a:rPr>
            </a:br>
            <a:r>
              <a:rPr lang="en-US" sz="2400" b="1" dirty="0">
                <a:solidFill>
                  <a:schemeClr val="accent2"/>
                </a:solidFill>
              </a:rPr>
              <a:t>CIP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A4F7E-8BE8-E623-7031-49A013689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5000"/>
            <a:ext cx="8305800" cy="4419600"/>
          </a:xfrm>
        </p:spPr>
        <p:txBody>
          <a:bodyPr/>
          <a:lstStyle/>
          <a:p>
            <a:pPr algn="just"/>
            <a:r>
              <a:rPr lang="en-US" sz="1800" dirty="0">
                <a:solidFill>
                  <a:schemeClr val="accent2"/>
                </a:solidFill>
              </a:rPr>
              <a:t>Administration Building: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March 2026: Conceptual design package and estimate #1 completed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April – June 2026: Conceptual design changes to reduce scope and cost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Reduce site improvements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Decrease size of Operations Building while still achieving goals of functionality, adequate storage space, and staff growth</a:t>
            </a:r>
          </a:p>
          <a:p>
            <a:pPr lvl="2" algn="just"/>
            <a:r>
              <a:rPr lang="en-US" sz="1800" dirty="0">
                <a:solidFill>
                  <a:schemeClr val="accent2"/>
                </a:solidFill>
              </a:rPr>
              <a:t>Reduce scope of Administration building, utilizing most of the existing layout with improvements focused on modernization, ADA compliance, and build-out of existing vehicle bay. </a:t>
            </a: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July – August 2026: Structural destructive testing of existing building to determine feasibility of preferred conceptual approach</a:t>
            </a:r>
          </a:p>
          <a:p>
            <a:pPr lvl="2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r>
              <a:rPr lang="en-US" sz="1800" dirty="0">
                <a:solidFill>
                  <a:schemeClr val="accent2"/>
                </a:solidFill>
              </a:rPr>
              <a:t>Current: Awaiting conceptual design package and estimate #2</a:t>
            </a: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lvl="2" algn="just"/>
            <a:endParaRPr lang="en-US" sz="1000" dirty="0">
              <a:solidFill>
                <a:schemeClr val="accent2"/>
              </a:solidFill>
            </a:endParaRPr>
          </a:p>
          <a:p>
            <a:pPr lvl="1" algn="just"/>
            <a:endParaRPr lang="en-US" sz="18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en-US" sz="1800" b="0" i="0" dirty="0">
              <a:solidFill>
                <a:schemeClr val="accent2"/>
              </a:solidFill>
              <a:effectLst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82733-F96D-0253-AD13-5D8FD26E7A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F10A6A-6FF3-4C95-9872-E7DC035CC0A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495434"/>
      </p:ext>
    </p:extLst>
  </p:cSld>
  <p:clrMapOvr>
    <a:masterClrMapping/>
  </p:clrMapOvr>
</p:sld>
</file>

<file path=ppt/theme/theme1.xml><?xml version="1.0" encoding="utf-8"?>
<a:theme xmlns:a="http://schemas.openxmlformats.org/drawingml/2006/main" name="RCSD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4815</TotalTime>
  <Words>432</Words>
  <Application>Microsoft Office PowerPoint</Application>
  <PresentationFormat>On-screen Show (4:3)</PresentationFormat>
  <Paragraphs>207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RCSD</vt:lpstr>
      <vt:lpstr>  Director Memorandum 2026-67 Receive and File: Quarterly Budget-to-Actual, Capital Improvement Project (CIP) Plan, and Grants Update – FY 2025|2026 – Fourth Quarter</vt:lpstr>
      <vt:lpstr>Attachments</vt:lpstr>
      <vt:lpstr>FY 2025|2026 Budget-to-Actual Analysis</vt:lpstr>
      <vt:lpstr>FY 2025|2026 Budget-to-Actual Analysis</vt:lpstr>
      <vt:lpstr>FY 2025|2026 Budget-to-Actual Analysis</vt:lpstr>
      <vt:lpstr>FY 2025|2026 Budget-to-Actual Analysis</vt:lpstr>
      <vt:lpstr>FY 2025|2026 Budget-to-Actual Analysis</vt:lpstr>
      <vt:lpstr>FY 2025|2026 CIP</vt:lpstr>
      <vt:lpstr>FY 2025|2026 CIP</vt:lpstr>
      <vt:lpstr>FY 2025|2026 Grants</vt:lpstr>
      <vt:lpstr>Cash Balances </vt:lpstr>
      <vt:lpstr>Budget Considerations</vt:lpstr>
      <vt:lpstr>Recommendation</vt:lpstr>
      <vt:lpstr>PowerPoint Presentation</vt:lpstr>
    </vt:vector>
  </TitlesOfParts>
  <Company>Michael Merino Architects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Jennings</dc:creator>
  <cp:lastModifiedBy>Brian Laddusaw</cp:lastModifiedBy>
  <cp:revision>308</cp:revision>
  <cp:lastPrinted>2026-04-16T21:06:28Z</cp:lastPrinted>
  <dcterms:created xsi:type="dcterms:W3CDTF">2009-05-29T18:33:58Z</dcterms:created>
  <dcterms:modified xsi:type="dcterms:W3CDTF">2026-08-06T18:42:53Z</dcterms:modified>
</cp:coreProperties>
</file>