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315" r:id="rId2"/>
    <p:sldId id="320" r:id="rId3"/>
    <p:sldId id="322" r:id="rId4"/>
    <p:sldId id="323" r:id="rId5"/>
    <p:sldId id="324" r:id="rId6"/>
    <p:sldId id="325" r:id="rId7"/>
    <p:sldId id="326" r:id="rId8"/>
    <p:sldId id="327" r:id="rId9"/>
    <p:sldId id="328" r:id="rId10"/>
    <p:sldId id="319" r:id="rId11"/>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000099"/>
    <a:srgbClr val="0086EA"/>
    <a:srgbClr val="292929"/>
    <a:srgbClr val="000000"/>
    <a:srgbClr val="003399"/>
    <a:srgbClr val="CC9900"/>
    <a:srgbClr val="FFCC0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78" autoAdjust="0"/>
  </p:normalViewPr>
  <p:slideViewPr>
    <p:cSldViewPr>
      <p:cViewPr varScale="1">
        <p:scale>
          <a:sx n="105" d="100"/>
          <a:sy n="105" d="100"/>
        </p:scale>
        <p:origin x="179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155" cy="464978"/>
          </a:xfrm>
          <a:prstGeom prst="rect">
            <a:avLst/>
          </a:prstGeom>
        </p:spPr>
        <p:txBody>
          <a:bodyPr vert="horz" lIns="90690" tIns="45345" rIns="90690" bIns="45345" rtlCol="0"/>
          <a:lstStyle>
            <a:lvl1pPr algn="l">
              <a:defRPr sz="1200"/>
            </a:lvl1pPr>
          </a:lstStyle>
          <a:p>
            <a:endParaRPr lang="en-US" dirty="0"/>
          </a:p>
        </p:txBody>
      </p:sp>
      <p:sp>
        <p:nvSpPr>
          <p:cNvPr id="3" name="Date Placeholder 2"/>
          <p:cNvSpPr>
            <a:spLocks noGrp="1"/>
          </p:cNvSpPr>
          <p:nvPr>
            <p:ph type="dt" sz="quarter" idx="1"/>
          </p:nvPr>
        </p:nvSpPr>
        <p:spPr>
          <a:xfrm>
            <a:off x="3970673" y="1"/>
            <a:ext cx="3038155" cy="464978"/>
          </a:xfrm>
          <a:prstGeom prst="rect">
            <a:avLst/>
          </a:prstGeom>
        </p:spPr>
        <p:txBody>
          <a:bodyPr vert="horz" lIns="90690" tIns="45345" rIns="90690" bIns="45345" rtlCol="0"/>
          <a:lstStyle>
            <a:lvl1pPr algn="r">
              <a:defRPr sz="1200"/>
            </a:lvl1pPr>
          </a:lstStyle>
          <a:p>
            <a:fld id="{296E7364-FD99-42E2-939A-8A468BA4C380}" type="datetimeFigureOut">
              <a:rPr lang="en-US" smtClean="0"/>
              <a:t>8/7/2025</a:t>
            </a:fld>
            <a:endParaRPr lang="en-US" dirty="0"/>
          </a:p>
        </p:txBody>
      </p:sp>
      <p:sp>
        <p:nvSpPr>
          <p:cNvPr id="4" name="Footer Placeholder 3"/>
          <p:cNvSpPr>
            <a:spLocks noGrp="1"/>
          </p:cNvSpPr>
          <p:nvPr>
            <p:ph type="ftr" sz="quarter" idx="2"/>
          </p:nvPr>
        </p:nvSpPr>
        <p:spPr>
          <a:xfrm>
            <a:off x="0" y="8829847"/>
            <a:ext cx="3038155" cy="464978"/>
          </a:xfrm>
          <a:prstGeom prst="rect">
            <a:avLst/>
          </a:prstGeom>
        </p:spPr>
        <p:txBody>
          <a:bodyPr vert="horz" lIns="90690" tIns="45345" rIns="90690" bIns="4534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673" y="8829847"/>
            <a:ext cx="3038155" cy="464978"/>
          </a:xfrm>
          <a:prstGeom prst="rect">
            <a:avLst/>
          </a:prstGeom>
        </p:spPr>
        <p:txBody>
          <a:bodyPr vert="horz" lIns="90690" tIns="45345" rIns="90690" bIns="45345" rtlCol="0" anchor="b"/>
          <a:lstStyle>
            <a:lvl1pPr algn="r">
              <a:defRPr sz="1200"/>
            </a:lvl1pPr>
          </a:lstStyle>
          <a:p>
            <a:fld id="{F241D799-8E5F-4FCD-B852-A9FBD3368204}" type="slidenum">
              <a:rPr lang="en-US" smtClean="0"/>
              <a:t>‹#›</a:t>
            </a:fld>
            <a:endParaRPr lang="en-US" dirty="0"/>
          </a:p>
        </p:txBody>
      </p:sp>
    </p:spTree>
    <p:extLst>
      <p:ext uri="{BB962C8B-B14F-4D97-AF65-F5344CB8AC3E}">
        <p14:creationId xmlns:p14="http://schemas.microsoft.com/office/powerpoint/2010/main" val="2256844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55" cy="466554"/>
          </a:xfrm>
          <a:prstGeom prst="rect">
            <a:avLst/>
          </a:prstGeom>
        </p:spPr>
        <p:txBody>
          <a:bodyPr vert="horz" lIns="90690" tIns="45345" rIns="90690" bIns="45345" rtlCol="0"/>
          <a:lstStyle>
            <a:lvl1pPr algn="l">
              <a:defRPr sz="1200"/>
            </a:lvl1pPr>
          </a:lstStyle>
          <a:p>
            <a:endParaRPr lang="en-US" dirty="0"/>
          </a:p>
        </p:txBody>
      </p:sp>
      <p:sp>
        <p:nvSpPr>
          <p:cNvPr id="3" name="Date Placeholder 2"/>
          <p:cNvSpPr>
            <a:spLocks noGrp="1"/>
          </p:cNvSpPr>
          <p:nvPr>
            <p:ph type="dt" idx="1"/>
          </p:nvPr>
        </p:nvSpPr>
        <p:spPr>
          <a:xfrm>
            <a:off x="3970673" y="0"/>
            <a:ext cx="3038155" cy="466554"/>
          </a:xfrm>
          <a:prstGeom prst="rect">
            <a:avLst/>
          </a:prstGeom>
        </p:spPr>
        <p:txBody>
          <a:bodyPr vert="horz" lIns="90690" tIns="45345" rIns="90690" bIns="45345" rtlCol="0"/>
          <a:lstStyle>
            <a:lvl1pPr algn="r">
              <a:defRPr sz="1200"/>
            </a:lvl1pPr>
          </a:lstStyle>
          <a:p>
            <a:fld id="{E13A8810-3BB5-4FDF-AB62-02243E4AB83A}" type="datetimeFigureOut">
              <a:rPr lang="en-US" smtClean="0"/>
              <a:t>8/7/2025</a:t>
            </a:fld>
            <a:endParaRPr lang="en-US" dirty="0"/>
          </a:p>
        </p:txBody>
      </p:sp>
      <p:sp>
        <p:nvSpPr>
          <p:cNvPr id="4" name="Slide Image Placeholder 3"/>
          <p:cNvSpPr>
            <a:spLocks noGrp="1" noRot="1" noChangeAspect="1"/>
          </p:cNvSpPr>
          <p:nvPr>
            <p:ph type="sldImg" idx="2"/>
          </p:nvPr>
        </p:nvSpPr>
        <p:spPr>
          <a:xfrm>
            <a:off x="1412875" y="1162050"/>
            <a:ext cx="4184650" cy="3138488"/>
          </a:xfrm>
          <a:prstGeom prst="rect">
            <a:avLst/>
          </a:prstGeom>
          <a:noFill/>
          <a:ln w="12700">
            <a:solidFill>
              <a:prstClr val="black"/>
            </a:solidFill>
          </a:ln>
        </p:spPr>
        <p:txBody>
          <a:bodyPr vert="horz" lIns="90690" tIns="45345" rIns="90690" bIns="45345" rtlCol="0" anchor="ctr"/>
          <a:lstStyle/>
          <a:p>
            <a:endParaRPr lang="en-US" dirty="0"/>
          </a:p>
        </p:txBody>
      </p:sp>
      <p:sp>
        <p:nvSpPr>
          <p:cNvPr id="5" name="Notes Placeholder 4"/>
          <p:cNvSpPr>
            <a:spLocks noGrp="1"/>
          </p:cNvSpPr>
          <p:nvPr>
            <p:ph type="body" sz="quarter" idx="3"/>
          </p:nvPr>
        </p:nvSpPr>
        <p:spPr>
          <a:xfrm>
            <a:off x="701355" y="4473243"/>
            <a:ext cx="5607691" cy="3661502"/>
          </a:xfrm>
          <a:prstGeom prst="rect">
            <a:avLst/>
          </a:prstGeom>
        </p:spPr>
        <p:txBody>
          <a:bodyPr vert="horz" lIns="90690" tIns="45345" rIns="90690" bIns="4534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846"/>
            <a:ext cx="3038155" cy="466554"/>
          </a:xfrm>
          <a:prstGeom prst="rect">
            <a:avLst/>
          </a:prstGeom>
        </p:spPr>
        <p:txBody>
          <a:bodyPr vert="horz" lIns="90690" tIns="45345" rIns="90690" bIns="4534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673" y="8829846"/>
            <a:ext cx="3038155" cy="466554"/>
          </a:xfrm>
          <a:prstGeom prst="rect">
            <a:avLst/>
          </a:prstGeom>
        </p:spPr>
        <p:txBody>
          <a:bodyPr vert="horz" lIns="90690" tIns="45345" rIns="90690" bIns="45345" rtlCol="0" anchor="b"/>
          <a:lstStyle>
            <a:lvl1pPr algn="r">
              <a:defRPr sz="1200"/>
            </a:lvl1pPr>
          </a:lstStyle>
          <a:p>
            <a:fld id="{88F27417-1DE2-4B56-AFF3-2EC3419FC72C}" type="slidenum">
              <a:rPr lang="en-US" smtClean="0"/>
              <a:t>‹#›</a:t>
            </a:fld>
            <a:endParaRPr lang="en-US" dirty="0"/>
          </a:p>
        </p:txBody>
      </p:sp>
    </p:spTree>
    <p:extLst>
      <p:ext uri="{BB962C8B-B14F-4D97-AF65-F5344CB8AC3E}">
        <p14:creationId xmlns:p14="http://schemas.microsoft.com/office/powerpoint/2010/main" val="2595383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981573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6739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805945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Custom Layout">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498266" y="6007934"/>
            <a:ext cx="10207760" cy="850066"/>
          </a:xfrm>
          <a:prstGeom prst="rect">
            <a:avLst/>
          </a:prstGeom>
        </p:spPr>
      </p:pic>
    </p:spTree>
    <p:extLst>
      <p:ext uri="{BB962C8B-B14F-4D97-AF65-F5344CB8AC3E}">
        <p14:creationId xmlns:p14="http://schemas.microsoft.com/office/powerpoint/2010/main" val="3759727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26677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578882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0058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87574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1797967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90253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002987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967616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6" name="Line 12"/>
          <p:cNvSpPr>
            <a:spLocks noChangeShapeType="1"/>
          </p:cNvSpPr>
          <p:nvPr userDrawn="1"/>
        </p:nvSpPr>
        <p:spPr bwMode="auto">
          <a:xfrm>
            <a:off x="0" y="990600"/>
            <a:ext cx="9144000" cy="0"/>
          </a:xfrm>
          <a:prstGeom prst="line">
            <a:avLst/>
          </a:prstGeom>
          <a:noFill/>
          <a:ln w="76200">
            <a:solidFill>
              <a:srgbClr val="FFCC00"/>
            </a:solidFill>
            <a:round/>
            <a:headEnd/>
            <a:tailEnd/>
          </a:ln>
          <a:effectLst/>
        </p:spPr>
        <p:txBody>
          <a:bodyPr/>
          <a:lstStyle/>
          <a:p>
            <a:pPr>
              <a:defRPr/>
            </a:pPr>
            <a:endParaRPr lang="en-US" dirty="0"/>
          </a:p>
        </p:txBody>
      </p:sp>
      <p:pic>
        <p:nvPicPr>
          <p:cNvPr id="1027" name="Picture 16" descr="water drip"/>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0"/>
            <a:ext cx="91440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28" name="Group 10"/>
          <p:cNvGrpSpPr>
            <a:grpSpLocks/>
          </p:cNvGrpSpPr>
          <p:nvPr userDrawn="1"/>
        </p:nvGrpSpPr>
        <p:grpSpPr bwMode="auto">
          <a:xfrm>
            <a:off x="152400" y="381000"/>
            <a:ext cx="1295400" cy="1295400"/>
            <a:chOff x="152400" y="381000"/>
            <a:chExt cx="1295400" cy="1295400"/>
          </a:xfrm>
        </p:grpSpPr>
        <p:pic>
          <p:nvPicPr>
            <p:cNvPr id="1042" name="Picture 18" descr="RCSD Logo for ppt"/>
            <p:cNvPicPr>
              <a:picLocks noChangeAspect="1" noChangeArrowheads="1"/>
            </p:cNvPicPr>
            <p:nvPr userDrawn="1"/>
          </p:nvPicPr>
          <p:blipFill>
            <a:blip r:embed="rId15">
              <a:clrChange>
                <a:clrFrom>
                  <a:srgbClr val="18FF25"/>
                </a:clrFrom>
                <a:clrTo>
                  <a:srgbClr val="18FF25">
                    <a:alpha val="0"/>
                  </a:srgbClr>
                </a:clrTo>
              </a:clrChange>
            </a:blip>
            <a:srcRect/>
            <a:stretch>
              <a:fillRect/>
            </a:stretch>
          </p:blipFill>
          <p:spPr bwMode="auto">
            <a:xfrm>
              <a:off x="152400" y="381000"/>
              <a:ext cx="1295400" cy="1295400"/>
            </a:xfrm>
            <a:prstGeom prst="rect">
              <a:avLst/>
            </a:prstGeom>
            <a:noFill/>
            <a:effectLst>
              <a:outerShdw dist="35921" dir="2700000" algn="ctr" rotWithShape="0">
                <a:srgbClr val="292929">
                  <a:alpha val="50000"/>
                </a:srgbClr>
              </a:outerShdw>
            </a:effectLst>
          </p:spPr>
        </p:pic>
        <p:sp>
          <p:nvSpPr>
            <p:cNvPr id="1044" name="AutoShape 20"/>
            <p:cNvSpPr>
              <a:spLocks noChangeArrowheads="1"/>
            </p:cNvSpPr>
            <p:nvPr userDrawn="1"/>
          </p:nvSpPr>
          <p:spPr bwMode="auto">
            <a:xfrm>
              <a:off x="152400" y="381000"/>
              <a:ext cx="1295400" cy="1295400"/>
            </a:xfrm>
            <a:custGeom>
              <a:avLst/>
              <a:gdLst>
                <a:gd name="G0" fmla="+- 975 0 0"/>
                <a:gd name="G1" fmla="+- 21600 0 975"/>
                <a:gd name="G2" fmla="+- 21600 0 975"/>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975" y="10800"/>
                  </a:moveTo>
                  <a:cubicBezTo>
                    <a:pt x="975" y="16226"/>
                    <a:pt x="5374" y="20625"/>
                    <a:pt x="10800" y="20625"/>
                  </a:cubicBezTo>
                  <a:cubicBezTo>
                    <a:pt x="16226" y="20625"/>
                    <a:pt x="20625" y="16226"/>
                    <a:pt x="20625" y="10800"/>
                  </a:cubicBezTo>
                  <a:cubicBezTo>
                    <a:pt x="20625" y="5374"/>
                    <a:pt x="16226" y="975"/>
                    <a:pt x="10800" y="975"/>
                  </a:cubicBezTo>
                  <a:cubicBezTo>
                    <a:pt x="5374" y="975"/>
                    <a:pt x="975" y="5374"/>
                    <a:pt x="975" y="10800"/>
                  </a:cubicBezTo>
                  <a:close/>
                </a:path>
              </a:pathLst>
            </a:custGeom>
            <a:gradFill rotWithShape="1">
              <a:gsLst>
                <a:gs pos="0">
                  <a:srgbClr val="FFCC00"/>
                </a:gs>
                <a:gs pos="100000">
                  <a:srgbClr val="FFCC00">
                    <a:gamma/>
                    <a:shade val="46275"/>
                    <a:invGamma/>
                  </a:srgbClr>
                </a:gs>
              </a:gsLst>
              <a:lin ang="2700000" scaled="1"/>
            </a:gradFill>
            <a:ln w="9525">
              <a:noFill/>
              <a:round/>
              <a:headEnd/>
              <a:tailEnd/>
            </a:ln>
            <a:effectLst/>
          </p:spPr>
          <p:txBody>
            <a:bodyPr wrap="none" anchor="ctr"/>
            <a:lstStyle/>
            <a:p>
              <a:pPr>
                <a:defRPr/>
              </a:pPr>
              <a:endParaRPr lang="en-US" dirty="0"/>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55E1B-01AE-4F1D-97A6-605E0EFDEC0E}"/>
              </a:ext>
            </a:extLst>
          </p:cNvPr>
          <p:cNvSpPr>
            <a:spLocks noGrp="1"/>
          </p:cNvSpPr>
          <p:nvPr>
            <p:ph type="ctrTitle"/>
          </p:nvPr>
        </p:nvSpPr>
        <p:spPr>
          <a:xfrm>
            <a:off x="685800" y="2057400"/>
            <a:ext cx="7772400" cy="3352800"/>
          </a:xfrm>
        </p:spPr>
        <p:txBody>
          <a:bodyPr lIns="91440" tIns="45720" rIns="91440" bIns="45720" anchor="t"/>
          <a:lstStyle/>
          <a:p>
            <a:pPr algn="l"/>
            <a:r>
              <a:rPr lang="en-US" sz="3600" b="1" u="sng" dirty="0">
                <a:solidFill>
                  <a:schemeClr val="accent2"/>
                </a:solidFill>
                <a:ea typeface="+mj-lt"/>
                <a:cs typeface="+mj-lt"/>
              </a:rPr>
              <a:t>DM 2025-75:</a:t>
            </a:r>
            <a:br>
              <a:rPr lang="en-US" sz="3600" b="1" u="sng" dirty="0">
                <a:solidFill>
                  <a:schemeClr val="accent2"/>
                </a:solidFill>
                <a:ea typeface="+mj-lt"/>
                <a:cs typeface="+mj-lt"/>
              </a:rPr>
            </a:br>
            <a:r>
              <a:rPr lang="en-US" sz="2800" b="1" dirty="0">
                <a:solidFill>
                  <a:schemeClr val="accent2"/>
                </a:solidFill>
                <a:ea typeface="+mj-lt"/>
                <a:cs typeface="+mj-lt"/>
              </a:rPr>
              <a:t>Consideration to Modify Assistant Engineer Position: 1) Fiscal Year 2025|2026 Salary Schedule Adjustment; 2) Job Descriptions; and 3) Organizational Chart</a:t>
            </a:r>
            <a:endParaRPr lang="en-US" dirty="0">
              <a:solidFill>
                <a:schemeClr val="accent2"/>
              </a:solidFill>
              <a:cs typeface="Arial"/>
            </a:endParaRPr>
          </a:p>
        </p:txBody>
      </p:sp>
      <p:sp>
        <p:nvSpPr>
          <p:cNvPr id="3" name="Subtitle 2">
            <a:extLst>
              <a:ext uri="{FF2B5EF4-FFF2-40B4-BE49-F238E27FC236}">
                <a16:creationId xmlns:a16="http://schemas.microsoft.com/office/drawing/2014/main" id="{815396D3-E760-4B33-A841-82A67801ED65}"/>
              </a:ext>
            </a:extLst>
          </p:cNvPr>
          <p:cNvSpPr>
            <a:spLocks noGrp="1"/>
          </p:cNvSpPr>
          <p:nvPr>
            <p:ph type="subTitle" idx="1"/>
          </p:nvPr>
        </p:nvSpPr>
        <p:spPr/>
        <p:txBody>
          <a:bodyPr lIns="91440" tIns="45720" rIns="91440" bIns="45720" anchor="t"/>
          <a:lstStyle/>
          <a:p>
            <a:pPr algn="l"/>
            <a:endParaRPr lang="en-US" sz="1600" i="1" dirty="0">
              <a:solidFill>
                <a:srgbClr val="0033CC"/>
              </a:solidFill>
            </a:endParaRPr>
          </a:p>
          <a:p>
            <a:endParaRPr lang="en-US" sz="1400" i="1" dirty="0">
              <a:solidFill>
                <a:schemeClr val="accent2"/>
              </a:solidFill>
            </a:endParaRPr>
          </a:p>
          <a:p>
            <a:endParaRPr lang="en-US" sz="1400" i="1" dirty="0">
              <a:solidFill>
                <a:schemeClr val="accent2"/>
              </a:solidFill>
            </a:endParaRPr>
          </a:p>
          <a:p>
            <a:endParaRPr lang="en-US" sz="1400" i="1" dirty="0">
              <a:solidFill>
                <a:schemeClr val="accent2"/>
              </a:solidFill>
            </a:endParaRPr>
          </a:p>
          <a:p>
            <a:r>
              <a:rPr lang="en-US" sz="1400" dirty="0">
                <a:solidFill>
                  <a:schemeClr val="accent2"/>
                </a:solidFill>
              </a:rPr>
              <a:t>Staff Presentation</a:t>
            </a:r>
          </a:p>
          <a:p>
            <a:r>
              <a:rPr lang="en-US" sz="1400" dirty="0">
                <a:solidFill>
                  <a:schemeClr val="accent2"/>
                </a:solidFill>
              </a:rPr>
              <a:t>August 7, 2025</a:t>
            </a:r>
            <a:endParaRPr lang="en-US" sz="1400" dirty="0">
              <a:solidFill>
                <a:schemeClr val="accent2"/>
              </a:solidFill>
              <a:cs typeface="Arial"/>
            </a:endParaRPr>
          </a:p>
          <a:p>
            <a:endParaRPr lang="en-US" dirty="0"/>
          </a:p>
        </p:txBody>
      </p:sp>
      <p:sp>
        <p:nvSpPr>
          <p:cNvPr id="4" name="TextBox 3">
            <a:extLst>
              <a:ext uri="{FF2B5EF4-FFF2-40B4-BE49-F238E27FC236}">
                <a16:creationId xmlns:a16="http://schemas.microsoft.com/office/drawing/2014/main" id="{5791A930-F412-0869-012B-6320F8929881}"/>
              </a:ext>
            </a:extLst>
          </p:cNvPr>
          <p:cNvSpPr txBox="1"/>
          <p:nvPr/>
        </p:nvSpPr>
        <p:spPr>
          <a:xfrm>
            <a:off x="8458200" y="6400800"/>
            <a:ext cx="312906" cy="369332"/>
          </a:xfrm>
          <a:prstGeom prst="rect">
            <a:avLst/>
          </a:prstGeom>
          <a:noFill/>
        </p:spPr>
        <p:txBody>
          <a:bodyPr wrap="none" rtlCol="0">
            <a:spAutoFit/>
          </a:bodyPr>
          <a:lstStyle/>
          <a:p>
            <a:r>
              <a:rPr lang="en-US" dirty="0"/>
              <a:t>1</a:t>
            </a:r>
          </a:p>
        </p:txBody>
      </p:sp>
    </p:spTree>
    <p:extLst>
      <p:ext uri="{BB962C8B-B14F-4D97-AF65-F5344CB8AC3E}">
        <p14:creationId xmlns:p14="http://schemas.microsoft.com/office/powerpoint/2010/main" val="6889607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Box 4"/>
          <p:cNvSpPr txBox="1"/>
          <p:nvPr/>
        </p:nvSpPr>
        <p:spPr>
          <a:xfrm>
            <a:off x="2819400" y="5638800"/>
            <a:ext cx="3505200" cy="533401"/>
          </a:xfrm>
          <a:prstGeom prst="rect">
            <a:avLst/>
          </a:prstGeom>
          <a:noFill/>
          <a:ln>
            <a:noFill/>
          </a:ln>
        </p:spPr>
        <p:txBody>
          <a:bodyPr wrap="square" lIns="0" tIns="0" rIns="0" bIns="0" anchor="t"/>
          <a:lstStyle/>
          <a:p>
            <a:pPr algn="ctr" defTabSz="457200">
              <a:defRPr lang="en-US"/>
            </a:pPr>
            <a:r>
              <a:rPr lang="en-US" sz="1000" dirty="0">
                <a:solidFill>
                  <a:srgbClr val="193B73"/>
                </a:solidFill>
                <a:latin typeface="Arial" charset="77"/>
                <a:ea typeface="Arial" charset="77"/>
                <a:cs typeface="Arial" charset="77"/>
              </a:rPr>
              <a:t>Rubidoux Community Services District</a:t>
            </a:r>
          </a:p>
          <a:p>
            <a:pPr algn="ctr" defTabSz="457200">
              <a:defRPr lang="en-US"/>
            </a:pPr>
            <a:r>
              <a:rPr lang="en-US" sz="1000" dirty="0">
                <a:solidFill>
                  <a:srgbClr val="193B73"/>
                </a:solidFill>
                <a:latin typeface="Arial" charset="77"/>
                <a:ea typeface="Arial" charset="77"/>
                <a:cs typeface="Arial" charset="77"/>
              </a:rPr>
              <a:t>Office: 951.684.7580</a:t>
            </a:r>
          </a:p>
          <a:p>
            <a:pPr algn="ctr">
              <a:defRPr lang="en-US"/>
            </a:pPr>
            <a:r>
              <a:rPr lang="en-US" sz="1000" dirty="0">
                <a:solidFill>
                  <a:srgbClr val="193B73"/>
                </a:solidFill>
                <a:latin typeface="Arial" charset="77"/>
                <a:ea typeface="Arial" charset="77"/>
                <a:cs typeface="Arial" charset="77"/>
              </a:rPr>
              <a:t>www.rcsd.org</a:t>
            </a:r>
          </a:p>
        </p:txBody>
      </p:sp>
      <p:grpSp>
        <p:nvGrpSpPr>
          <p:cNvPr id="15" name="Group 14"/>
          <p:cNvGrpSpPr/>
          <p:nvPr/>
        </p:nvGrpSpPr>
        <p:grpSpPr>
          <a:xfrm>
            <a:off x="2590799" y="2286000"/>
            <a:ext cx="3962402" cy="1020618"/>
            <a:chOff x="2057399" y="1981200"/>
            <a:chExt cx="5029201" cy="1295400"/>
          </a:xfrm>
          <a:effectLst>
            <a:reflection blurRad="25400" stA="50000" endA="300" endPos="60000" dir="5400000" sy="-100000" algn="bl" rotWithShape="0"/>
          </a:effectLst>
        </p:grpSpPr>
        <p:sp>
          <p:nvSpPr>
            <p:cNvPr id="16" name="Rounded Rectangle 15"/>
            <p:cNvSpPr/>
            <p:nvPr/>
          </p:nvSpPr>
          <p:spPr>
            <a:xfrm>
              <a:off x="2057400" y="1981200"/>
              <a:ext cx="5029200" cy="1295400"/>
            </a:xfrm>
            <a:prstGeom prst="round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2"/>
                </a:solidFill>
              </a:endParaRPr>
            </a:p>
          </p:txBody>
        </p:sp>
        <p:sp>
          <p:nvSpPr>
            <p:cNvPr id="17" name="TextBox 16"/>
            <p:cNvSpPr txBox="1"/>
            <p:nvPr/>
          </p:nvSpPr>
          <p:spPr>
            <a:xfrm>
              <a:off x="2057399" y="1981200"/>
              <a:ext cx="5029201" cy="1200329"/>
            </a:xfrm>
            <a:prstGeom prst="rect">
              <a:avLst/>
            </a:prstGeom>
            <a:noFill/>
          </p:spPr>
          <p:txBody>
            <a:bodyPr wrap="square" rtlCol="0">
              <a:spAutoFit/>
            </a:bodyPr>
            <a:lstStyle/>
            <a:p>
              <a:pPr algn="ctr"/>
              <a:r>
                <a:rPr lang="en-US" sz="5400" dirty="0">
                  <a:solidFill>
                    <a:schemeClr val="accent2"/>
                  </a:solidFill>
                </a:rPr>
                <a:t>Questions</a:t>
              </a:r>
            </a:p>
          </p:txBody>
        </p:sp>
      </p:grpSp>
      <p:sp>
        <p:nvSpPr>
          <p:cNvPr id="18" name="Slide Number Placeholder 1"/>
          <p:cNvSpPr>
            <a:spLocks noGrp="1"/>
          </p:cNvSpPr>
          <p:nvPr/>
        </p:nvSpPr>
        <p:spPr>
          <a:xfrm>
            <a:off x="76200" y="6324602"/>
            <a:ext cx="2057400" cy="365125"/>
          </a:xfrm>
          <a:prstGeom prst="rect">
            <a:avLst/>
          </a:prstGeom>
        </p:spPr>
        <p:txBody>
          <a:bodyPr vert="horz" lIns="91440" tIns="45720" rIns="91440" bIns="45720" rtlCol="0" anchor="ctr"/>
          <a:lstStyle>
            <a:defPPr>
              <a:defRPr lang="en-US"/>
            </a:defPPr>
            <a:lvl1pPr marL="0" algn="l" defTabSz="457200" rtl="0" eaLnBrk="1" latinLnBrk="0" hangingPunct="1">
              <a:defRPr sz="28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E65E0F86-530E-0543-A407-2D1212571E0B}" type="slidenum">
              <a:rPr lang="en-US"/>
              <a:t>10</a:t>
            </a:fld>
            <a:endParaRPr lang="en-US" dirty="0"/>
          </a:p>
        </p:txBody>
      </p:sp>
      <p:sp>
        <p:nvSpPr>
          <p:cNvPr id="2" name="TextBox 1">
            <a:extLst>
              <a:ext uri="{FF2B5EF4-FFF2-40B4-BE49-F238E27FC236}">
                <a16:creationId xmlns:a16="http://schemas.microsoft.com/office/drawing/2014/main" id="{2DB01DC8-0CFF-F15E-8DF7-5EB8E1398D04}"/>
              </a:ext>
            </a:extLst>
          </p:cNvPr>
          <p:cNvSpPr txBox="1"/>
          <p:nvPr/>
        </p:nvSpPr>
        <p:spPr>
          <a:xfrm>
            <a:off x="8458200" y="6400800"/>
            <a:ext cx="441146" cy="369332"/>
          </a:xfrm>
          <a:prstGeom prst="rect">
            <a:avLst/>
          </a:prstGeom>
          <a:noFill/>
        </p:spPr>
        <p:txBody>
          <a:bodyPr wrap="none" rtlCol="0">
            <a:spAutoFit/>
          </a:bodyPr>
          <a:lstStyle/>
          <a:p>
            <a:r>
              <a:rPr lang="en-US" dirty="0"/>
              <a:t>10</a:t>
            </a:r>
          </a:p>
        </p:txBody>
      </p:sp>
    </p:spTree>
    <p:extLst>
      <p:ext uri="{BB962C8B-B14F-4D97-AF65-F5344CB8AC3E}">
        <p14:creationId xmlns:p14="http://schemas.microsoft.com/office/powerpoint/2010/main" val="4053131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D18AAF-1FDE-8727-76CF-CCAB571473EF}"/>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D62C788E-5DD5-3802-C82D-4A91BA1F7A92}"/>
              </a:ext>
            </a:extLst>
          </p:cNvPr>
          <p:cNvSpPr>
            <a:spLocks noGrp="1"/>
          </p:cNvSpPr>
          <p:nvPr>
            <p:ph type="subTitle" idx="1"/>
          </p:nvPr>
        </p:nvSpPr>
        <p:spPr>
          <a:xfrm>
            <a:off x="752112" y="1861956"/>
            <a:ext cx="7631051" cy="3427836"/>
          </a:xfrm>
        </p:spPr>
        <p:txBody>
          <a:bodyPr lIns="91440" tIns="45720" rIns="91440" bIns="45720" anchor="t"/>
          <a:lstStyle/>
          <a:p>
            <a:r>
              <a:rPr lang="en-US" sz="2400" b="1" baseline="0" dirty="0">
                <a:solidFill>
                  <a:schemeClr val="accent2"/>
                </a:solidFill>
                <a:latin typeface="Arial"/>
              </a:rPr>
              <a:t>RCSD has a minimal Engineering Staff of three (including Director of Engineering) and is responsible for review and design oversight of all water and sewer infrastructure (Developer and Capital Improvement Projects (CIP)), Planning, Funding, Regulatory Reporting, and a variety of other highly technical work. </a:t>
            </a:r>
          </a:p>
          <a:p>
            <a:pPr algn="l"/>
            <a:endParaRPr lang="en-US" sz="2400" b="1" dirty="0">
              <a:cs typeface="Arial"/>
            </a:endParaRPr>
          </a:p>
        </p:txBody>
      </p:sp>
      <p:sp>
        <p:nvSpPr>
          <p:cNvPr id="5" name="Title 1">
            <a:extLst>
              <a:ext uri="{FF2B5EF4-FFF2-40B4-BE49-F238E27FC236}">
                <a16:creationId xmlns:a16="http://schemas.microsoft.com/office/drawing/2014/main" id="{D0137311-F2C1-FDB5-8D73-1AA31D5C5C5F}"/>
              </a:ext>
            </a:extLst>
          </p:cNvPr>
          <p:cNvSpPr txBox="1">
            <a:spLocks/>
          </p:cNvSpPr>
          <p:nvPr/>
        </p:nvSpPr>
        <p:spPr>
          <a:xfrm>
            <a:off x="694525" y="1067963"/>
            <a:ext cx="7772400" cy="1143000"/>
          </a:xfrm>
          <a:prstGeom prst="rect">
            <a:avLst/>
          </a:prstGeom>
        </p:spPr>
        <p:txBody>
          <a:bodyPr lIns="91440" tIns="45720" rIns="91440" bIns="45720" anchor="t"/>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en-US" sz="3600" b="1" kern="0" dirty="0">
                <a:solidFill>
                  <a:schemeClr val="accent2"/>
                </a:solidFill>
                <a:ea typeface="+mj-lt"/>
                <a:cs typeface="+mj-lt"/>
              </a:rPr>
              <a:t>Introduction</a:t>
            </a:r>
            <a:endParaRPr lang="en-US" kern="0" dirty="0">
              <a:solidFill>
                <a:schemeClr val="accent2"/>
              </a:solidFill>
              <a:cs typeface="Arial"/>
            </a:endParaRPr>
          </a:p>
        </p:txBody>
      </p:sp>
      <p:sp>
        <p:nvSpPr>
          <p:cNvPr id="2" name="TextBox 1">
            <a:extLst>
              <a:ext uri="{FF2B5EF4-FFF2-40B4-BE49-F238E27FC236}">
                <a16:creationId xmlns:a16="http://schemas.microsoft.com/office/drawing/2014/main" id="{476E9C7B-8251-7CDB-6954-0F5DB852A00E}"/>
              </a:ext>
            </a:extLst>
          </p:cNvPr>
          <p:cNvSpPr txBox="1"/>
          <p:nvPr/>
        </p:nvSpPr>
        <p:spPr>
          <a:xfrm>
            <a:off x="8458200" y="6400800"/>
            <a:ext cx="312906" cy="369332"/>
          </a:xfrm>
          <a:prstGeom prst="rect">
            <a:avLst/>
          </a:prstGeom>
          <a:noFill/>
        </p:spPr>
        <p:txBody>
          <a:bodyPr wrap="none" rtlCol="0">
            <a:spAutoFit/>
          </a:bodyPr>
          <a:lstStyle/>
          <a:p>
            <a:r>
              <a:rPr lang="en-US" dirty="0"/>
              <a:t>2</a:t>
            </a:r>
          </a:p>
        </p:txBody>
      </p:sp>
    </p:spTree>
    <p:extLst>
      <p:ext uri="{BB962C8B-B14F-4D97-AF65-F5344CB8AC3E}">
        <p14:creationId xmlns:p14="http://schemas.microsoft.com/office/powerpoint/2010/main" val="3162955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48D852-16E0-67AF-26F0-00525ABB6D41}"/>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69A6033A-C0BC-CB8E-E843-4F9B4BAE428D}"/>
              </a:ext>
            </a:extLst>
          </p:cNvPr>
          <p:cNvSpPr>
            <a:spLocks noGrp="1"/>
          </p:cNvSpPr>
          <p:nvPr>
            <p:ph type="subTitle" idx="1"/>
          </p:nvPr>
        </p:nvSpPr>
        <p:spPr>
          <a:xfrm>
            <a:off x="914400" y="1905000"/>
            <a:ext cx="7692127" cy="3392936"/>
          </a:xfrm>
        </p:spPr>
        <p:txBody>
          <a:bodyPr lIns="91440" tIns="45720" rIns="91440" bIns="45720" anchor="t"/>
          <a:lstStyle/>
          <a:p>
            <a:pPr marL="342900" indent="-342900" algn="l">
              <a:buFont typeface="Arial" panose="020B0604020202020204" pitchFamily="34" charset="0"/>
              <a:buChar char="•"/>
            </a:pPr>
            <a:r>
              <a:rPr lang="en-US" sz="2400" b="1" dirty="0">
                <a:solidFill>
                  <a:schemeClr val="accent2"/>
                </a:solidFill>
                <a:cs typeface="Arial"/>
              </a:rPr>
              <a:t>A crucial role in the Engineering Staff is the Assistant Engineer - they work to support the Director of Engineering and ensure regulatory compliance.</a:t>
            </a:r>
            <a:endParaRPr lang="en-US" dirty="0">
              <a:solidFill>
                <a:schemeClr val="accent2"/>
              </a:solidFill>
              <a:cs typeface="Arial"/>
            </a:endParaRPr>
          </a:p>
          <a:p>
            <a:pPr marL="342900" indent="-342900" algn="l">
              <a:buFont typeface="Arial" panose="020B0604020202020204" pitchFamily="34" charset="0"/>
              <a:buChar char="•"/>
            </a:pPr>
            <a:endParaRPr lang="en-US" sz="2400" b="1" dirty="0">
              <a:solidFill>
                <a:schemeClr val="accent2"/>
              </a:solidFill>
              <a:cs typeface="Arial"/>
            </a:endParaRPr>
          </a:p>
          <a:p>
            <a:pPr marL="342900" indent="-342900" algn="l">
              <a:buFont typeface="Arial" panose="020B0604020202020204" pitchFamily="34" charset="0"/>
              <a:buChar char="•"/>
            </a:pPr>
            <a:r>
              <a:rPr lang="en-US" sz="2400" b="1" dirty="0">
                <a:solidFill>
                  <a:schemeClr val="accent2"/>
                </a:solidFill>
                <a:cs typeface="Arial"/>
              </a:rPr>
              <a:t>The Assistant Engineer position has been vacant since June 2, 2025.</a:t>
            </a:r>
          </a:p>
          <a:p>
            <a:pPr algn="l"/>
            <a:endParaRPr lang="en-US" sz="2400" b="1" dirty="0">
              <a:cs typeface="Arial"/>
            </a:endParaRPr>
          </a:p>
          <a:p>
            <a:pPr algn="l"/>
            <a:endParaRPr lang="en-US" sz="2400" b="1" dirty="0">
              <a:cs typeface="Arial"/>
            </a:endParaRPr>
          </a:p>
        </p:txBody>
      </p:sp>
      <p:sp>
        <p:nvSpPr>
          <p:cNvPr id="5" name="Title 1">
            <a:extLst>
              <a:ext uri="{FF2B5EF4-FFF2-40B4-BE49-F238E27FC236}">
                <a16:creationId xmlns:a16="http://schemas.microsoft.com/office/drawing/2014/main" id="{33BD87EF-9423-DBB6-019A-55871C6A99E0}"/>
              </a:ext>
            </a:extLst>
          </p:cNvPr>
          <p:cNvSpPr txBox="1">
            <a:spLocks/>
          </p:cNvSpPr>
          <p:nvPr/>
        </p:nvSpPr>
        <p:spPr>
          <a:xfrm>
            <a:off x="694525" y="1067963"/>
            <a:ext cx="7772400" cy="645665"/>
          </a:xfrm>
          <a:prstGeom prst="rect">
            <a:avLst/>
          </a:prstGeom>
        </p:spPr>
        <p:txBody>
          <a:bodyPr lIns="91440" tIns="45720" rIns="91440" bIns="45720" anchor="t"/>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en-US" sz="3600" b="1" kern="0" dirty="0">
                <a:solidFill>
                  <a:schemeClr val="accent2"/>
                </a:solidFill>
                <a:ea typeface="+mj-lt"/>
                <a:cs typeface="+mj-lt"/>
              </a:rPr>
              <a:t>Background</a:t>
            </a:r>
            <a:endParaRPr lang="en-US" sz="3600" b="1" kern="0" dirty="0">
              <a:solidFill>
                <a:schemeClr val="accent2"/>
              </a:solidFill>
            </a:endParaRPr>
          </a:p>
        </p:txBody>
      </p:sp>
      <p:sp>
        <p:nvSpPr>
          <p:cNvPr id="2" name="TextBox 1">
            <a:extLst>
              <a:ext uri="{FF2B5EF4-FFF2-40B4-BE49-F238E27FC236}">
                <a16:creationId xmlns:a16="http://schemas.microsoft.com/office/drawing/2014/main" id="{1C253642-57A4-8E28-E7DD-336830F4FC2D}"/>
              </a:ext>
            </a:extLst>
          </p:cNvPr>
          <p:cNvSpPr txBox="1"/>
          <p:nvPr/>
        </p:nvSpPr>
        <p:spPr>
          <a:xfrm>
            <a:off x="8458200" y="6400800"/>
            <a:ext cx="312906" cy="369332"/>
          </a:xfrm>
          <a:prstGeom prst="rect">
            <a:avLst/>
          </a:prstGeom>
          <a:noFill/>
        </p:spPr>
        <p:txBody>
          <a:bodyPr wrap="none" rtlCol="0">
            <a:spAutoFit/>
          </a:bodyPr>
          <a:lstStyle/>
          <a:p>
            <a:r>
              <a:rPr lang="en-US" dirty="0"/>
              <a:t>3</a:t>
            </a:r>
          </a:p>
        </p:txBody>
      </p:sp>
    </p:spTree>
    <p:extLst>
      <p:ext uri="{BB962C8B-B14F-4D97-AF65-F5344CB8AC3E}">
        <p14:creationId xmlns:p14="http://schemas.microsoft.com/office/powerpoint/2010/main" val="1299085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A1D724-5BD1-CDD5-AEE0-10694EEAD17E}"/>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FC050975-0654-113B-07C8-F472FB1AB267}"/>
              </a:ext>
            </a:extLst>
          </p:cNvPr>
          <p:cNvSpPr>
            <a:spLocks noGrp="1"/>
          </p:cNvSpPr>
          <p:nvPr>
            <p:ph type="subTitle" idx="1"/>
          </p:nvPr>
        </p:nvSpPr>
        <p:spPr>
          <a:xfrm>
            <a:off x="691036" y="1713628"/>
            <a:ext cx="7692127" cy="4658088"/>
          </a:xfrm>
        </p:spPr>
        <p:txBody>
          <a:bodyPr lIns="91440" tIns="45720" rIns="91440" bIns="45720" anchor="t"/>
          <a:lstStyle/>
          <a:p>
            <a:pPr marL="457200" indent="-457200" algn="l">
              <a:buAutoNum type="arabicPeriod"/>
            </a:pPr>
            <a:r>
              <a:rPr lang="en-US" sz="2400" b="1" dirty="0">
                <a:solidFill>
                  <a:schemeClr val="accent2"/>
                </a:solidFill>
                <a:cs typeface="Arial"/>
              </a:rPr>
              <a:t>Modify the Assistant Engineer position to provide growth and development opportunities for Engineering Staff</a:t>
            </a:r>
            <a:endParaRPr lang="en-US" dirty="0">
              <a:solidFill>
                <a:schemeClr val="accent2"/>
              </a:solidFill>
            </a:endParaRPr>
          </a:p>
          <a:p>
            <a:pPr marL="457200" indent="-457200" algn="l">
              <a:buAutoNum type="arabicPeriod"/>
            </a:pPr>
            <a:r>
              <a:rPr lang="en-US" sz="2400" b="1" dirty="0">
                <a:solidFill>
                  <a:schemeClr val="accent2"/>
                </a:solidFill>
                <a:cs typeface="Arial"/>
              </a:rPr>
              <a:t>Implement Industry Standard qualifications for Position</a:t>
            </a:r>
          </a:p>
          <a:p>
            <a:pPr marL="457200" indent="-457200" algn="l">
              <a:buAutoNum type="arabicPeriod"/>
            </a:pPr>
            <a:r>
              <a:rPr lang="en-US" sz="2400" b="1" dirty="0">
                <a:solidFill>
                  <a:schemeClr val="accent2"/>
                </a:solidFill>
                <a:cs typeface="Arial"/>
              </a:rPr>
              <a:t>Revise the Salary Schedule to be consistent with Industry and other Water Districts</a:t>
            </a:r>
          </a:p>
          <a:p>
            <a:pPr marL="457200" indent="-457200" algn="l">
              <a:buAutoNum type="arabicPeriod"/>
            </a:pPr>
            <a:r>
              <a:rPr lang="en-US" sz="2400" b="1" dirty="0">
                <a:solidFill>
                  <a:schemeClr val="accent2"/>
                </a:solidFill>
                <a:cs typeface="Arial"/>
              </a:rPr>
              <a:t>Modify the job description to be consistent with duties</a:t>
            </a:r>
          </a:p>
        </p:txBody>
      </p:sp>
      <p:sp>
        <p:nvSpPr>
          <p:cNvPr id="5" name="Title 1">
            <a:extLst>
              <a:ext uri="{FF2B5EF4-FFF2-40B4-BE49-F238E27FC236}">
                <a16:creationId xmlns:a16="http://schemas.microsoft.com/office/drawing/2014/main" id="{D4F13B00-45CB-C547-5E64-CE0D968A0C19}"/>
              </a:ext>
            </a:extLst>
          </p:cNvPr>
          <p:cNvSpPr txBox="1">
            <a:spLocks/>
          </p:cNvSpPr>
          <p:nvPr/>
        </p:nvSpPr>
        <p:spPr>
          <a:xfrm>
            <a:off x="694525" y="1059238"/>
            <a:ext cx="7772400" cy="793993"/>
          </a:xfrm>
          <a:prstGeom prst="rect">
            <a:avLst/>
          </a:prstGeom>
        </p:spPr>
        <p:txBody>
          <a:bodyPr lIns="91440" tIns="45720" rIns="91440" bIns="45720" anchor="t"/>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en-US" sz="3600" b="1" kern="0" dirty="0">
                <a:solidFill>
                  <a:schemeClr val="accent2"/>
                </a:solidFill>
                <a:ea typeface="+mj-lt"/>
                <a:cs typeface="+mj-lt"/>
              </a:rPr>
              <a:t>Purpose</a:t>
            </a:r>
            <a:endParaRPr lang="en-US" sz="3600" b="1" kern="0" dirty="0">
              <a:solidFill>
                <a:schemeClr val="accent2"/>
              </a:solidFill>
            </a:endParaRPr>
          </a:p>
        </p:txBody>
      </p:sp>
      <p:sp>
        <p:nvSpPr>
          <p:cNvPr id="2" name="TextBox 1">
            <a:extLst>
              <a:ext uri="{FF2B5EF4-FFF2-40B4-BE49-F238E27FC236}">
                <a16:creationId xmlns:a16="http://schemas.microsoft.com/office/drawing/2014/main" id="{A9CBA525-2904-4CEB-897A-57A22ABD3526}"/>
              </a:ext>
            </a:extLst>
          </p:cNvPr>
          <p:cNvSpPr txBox="1"/>
          <p:nvPr/>
        </p:nvSpPr>
        <p:spPr>
          <a:xfrm>
            <a:off x="8458200" y="6400800"/>
            <a:ext cx="312906" cy="369332"/>
          </a:xfrm>
          <a:prstGeom prst="rect">
            <a:avLst/>
          </a:prstGeom>
          <a:noFill/>
        </p:spPr>
        <p:txBody>
          <a:bodyPr wrap="none" rtlCol="0">
            <a:spAutoFit/>
          </a:bodyPr>
          <a:lstStyle/>
          <a:p>
            <a:r>
              <a:rPr lang="en-US" dirty="0"/>
              <a:t>4</a:t>
            </a:r>
          </a:p>
        </p:txBody>
      </p:sp>
    </p:spTree>
    <p:extLst>
      <p:ext uri="{BB962C8B-B14F-4D97-AF65-F5344CB8AC3E}">
        <p14:creationId xmlns:p14="http://schemas.microsoft.com/office/powerpoint/2010/main" val="578610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C3734D-8C61-71A9-536D-D6EF66C99440}"/>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DAAE54A7-B8F5-1FBB-E24B-03FE196390AA}"/>
              </a:ext>
            </a:extLst>
          </p:cNvPr>
          <p:cNvSpPr>
            <a:spLocks noGrp="1"/>
          </p:cNvSpPr>
          <p:nvPr>
            <p:ph type="subTitle" idx="1"/>
          </p:nvPr>
        </p:nvSpPr>
        <p:spPr>
          <a:xfrm>
            <a:off x="691036" y="1853231"/>
            <a:ext cx="7692127" cy="4658088"/>
          </a:xfrm>
        </p:spPr>
        <p:txBody>
          <a:bodyPr lIns="91440" tIns="45720" rIns="91440" bIns="45720" anchor="t"/>
          <a:lstStyle/>
          <a:p>
            <a:pPr marL="457200" indent="-457200" algn="l">
              <a:buAutoNum type="arabicPeriod"/>
            </a:pPr>
            <a:r>
              <a:rPr lang="en-US" sz="2400" b="1" dirty="0">
                <a:solidFill>
                  <a:schemeClr val="accent2"/>
                </a:solidFill>
                <a:cs typeface="Arial"/>
              </a:rPr>
              <a:t>Modify the Assistant Engineer position to provide growth and development opportunities for Engineering Staff:</a:t>
            </a:r>
          </a:p>
          <a:p>
            <a:pPr algn="l"/>
            <a:endParaRPr lang="en-US" sz="2400" b="1" dirty="0">
              <a:solidFill>
                <a:schemeClr val="accent2"/>
              </a:solidFill>
              <a:cs typeface="Arial"/>
            </a:endParaRPr>
          </a:p>
          <a:p>
            <a:pPr marL="914400" lvl="1" indent="-457200" algn="l">
              <a:buFont typeface="Courier New,monospace"/>
              <a:buChar char="o"/>
            </a:pPr>
            <a:r>
              <a:rPr lang="en-US" sz="2000" b="1" dirty="0">
                <a:solidFill>
                  <a:schemeClr val="accent2"/>
                </a:solidFill>
                <a:cs typeface="Arial"/>
              </a:rPr>
              <a:t>Reduce Position Responsibilities for the Assistant Engineer to align with an entry-level position. Oversight and close supervision to develop engineering judgement and independent work</a:t>
            </a:r>
            <a:endParaRPr lang="en-US" sz="2000" dirty="0">
              <a:solidFill>
                <a:schemeClr val="accent2"/>
              </a:solidFill>
              <a:cs typeface="Arial"/>
            </a:endParaRPr>
          </a:p>
          <a:p>
            <a:pPr lvl="1" algn="l"/>
            <a:endParaRPr lang="en-US" sz="2000" b="1" dirty="0">
              <a:solidFill>
                <a:schemeClr val="accent2"/>
              </a:solidFill>
              <a:cs typeface="Arial"/>
            </a:endParaRPr>
          </a:p>
          <a:p>
            <a:pPr marL="914400" lvl="1" indent="-457200" algn="l">
              <a:buFont typeface="Courier New,monospace"/>
              <a:buChar char="o"/>
            </a:pPr>
            <a:r>
              <a:rPr lang="en-US" sz="2000" b="1" dirty="0">
                <a:solidFill>
                  <a:schemeClr val="accent2"/>
                </a:solidFill>
                <a:cs typeface="Arial"/>
              </a:rPr>
              <a:t>Create Associate Engineer Position for mid-level Professional Engineer capable of working independently and utilizing engineering judgement </a:t>
            </a:r>
            <a:endParaRPr lang="en-US" dirty="0">
              <a:solidFill>
                <a:schemeClr val="accent2"/>
              </a:solidFill>
            </a:endParaRPr>
          </a:p>
        </p:txBody>
      </p:sp>
      <p:sp>
        <p:nvSpPr>
          <p:cNvPr id="5" name="Title 1">
            <a:extLst>
              <a:ext uri="{FF2B5EF4-FFF2-40B4-BE49-F238E27FC236}">
                <a16:creationId xmlns:a16="http://schemas.microsoft.com/office/drawing/2014/main" id="{896D94F8-F6F5-221A-7201-ACBD4344E2AD}"/>
              </a:ext>
            </a:extLst>
          </p:cNvPr>
          <p:cNvSpPr txBox="1">
            <a:spLocks/>
          </p:cNvSpPr>
          <p:nvPr/>
        </p:nvSpPr>
        <p:spPr>
          <a:xfrm>
            <a:off x="694525" y="1059238"/>
            <a:ext cx="7772400" cy="793993"/>
          </a:xfrm>
          <a:prstGeom prst="rect">
            <a:avLst/>
          </a:prstGeom>
        </p:spPr>
        <p:txBody>
          <a:bodyPr lIns="91440" tIns="45720" rIns="91440" bIns="45720" anchor="t"/>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en-US" sz="3600" b="1" kern="0" dirty="0">
                <a:solidFill>
                  <a:schemeClr val="accent2"/>
                </a:solidFill>
                <a:ea typeface="+mj-lt"/>
                <a:cs typeface="+mj-lt"/>
              </a:rPr>
              <a:t>Proposed Revisions</a:t>
            </a:r>
            <a:endParaRPr lang="en-US" sz="3600" b="1" kern="0" dirty="0">
              <a:solidFill>
                <a:schemeClr val="accent2"/>
              </a:solidFill>
              <a:cs typeface="Arial"/>
            </a:endParaRPr>
          </a:p>
        </p:txBody>
      </p:sp>
      <p:sp>
        <p:nvSpPr>
          <p:cNvPr id="2" name="TextBox 1">
            <a:extLst>
              <a:ext uri="{FF2B5EF4-FFF2-40B4-BE49-F238E27FC236}">
                <a16:creationId xmlns:a16="http://schemas.microsoft.com/office/drawing/2014/main" id="{18CE86FE-7BF1-9D76-1235-E59F8078D6E8}"/>
              </a:ext>
            </a:extLst>
          </p:cNvPr>
          <p:cNvSpPr txBox="1"/>
          <p:nvPr/>
        </p:nvSpPr>
        <p:spPr>
          <a:xfrm>
            <a:off x="8458200" y="6400800"/>
            <a:ext cx="312906" cy="369332"/>
          </a:xfrm>
          <a:prstGeom prst="rect">
            <a:avLst/>
          </a:prstGeom>
          <a:noFill/>
        </p:spPr>
        <p:txBody>
          <a:bodyPr wrap="none" rtlCol="0">
            <a:spAutoFit/>
          </a:bodyPr>
          <a:lstStyle/>
          <a:p>
            <a:r>
              <a:rPr lang="en-US" dirty="0"/>
              <a:t>5</a:t>
            </a:r>
          </a:p>
        </p:txBody>
      </p:sp>
    </p:spTree>
    <p:extLst>
      <p:ext uri="{BB962C8B-B14F-4D97-AF65-F5344CB8AC3E}">
        <p14:creationId xmlns:p14="http://schemas.microsoft.com/office/powerpoint/2010/main" val="2377166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3DDA1E-E4BF-CE86-D78D-E72B45D0CBEF}"/>
            </a:ext>
          </a:extLst>
        </p:cNvPr>
        <p:cNvGrpSpPr/>
        <p:nvPr/>
      </p:nvGrpSpPr>
      <p:grpSpPr>
        <a:xfrm>
          <a:off x="0" y="0"/>
          <a:ext cx="0" cy="0"/>
          <a:chOff x="0" y="0"/>
          <a:chExt cx="0" cy="0"/>
        </a:xfrm>
      </p:grpSpPr>
      <p:sp>
        <p:nvSpPr>
          <p:cNvPr id="5" name="Title 1">
            <a:extLst>
              <a:ext uri="{FF2B5EF4-FFF2-40B4-BE49-F238E27FC236}">
                <a16:creationId xmlns:a16="http://schemas.microsoft.com/office/drawing/2014/main" id="{4045F2E7-3BBB-82C9-71B0-AC553A8C8BB6}"/>
              </a:ext>
            </a:extLst>
          </p:cNvPr>
          <p:cNvSpPr txBox="1">
            <a:spLocks/>
          </p:cNvSpPr>
          <p:nvPr/>
        </p:nvSpPr>
        <p:spPr>
          <a:xfrm>
            <a:off x="694525" y="990600"/>
            <a:ext cx="7772400" cy="793993"/>
          </a:xfrm>
          <a:prstGeom prst="rect">
            <a:avLst/>
          </a:prstGeom>
        </p:spPr>
        <p:txBody>
          <a:bodyPr lIns="91440" tIns="45720" rIns="91440" bIns="45720" anchor="t"/>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en-US" sz="3600" b="1" kern="0" dirty="0">
                <a:solidFill>
                  <a:schemeClr val="accent2"/>
                </a:solidFill>
                <a:ea typeface="+mj-lt"/>
                <a:cs typeface="+mj-lt"/>
              </a:rPr>
              <a:t>Proposed Revisions</a:t>
            </a:r>
            <a:endParaRPr lang="en-US" sz="3600" b="1" kern="0" dirty="0">
              <a:solidFill>
                <a:schemeClr val="accent2"/>
              </a:solidFill>
              <a:cs typeface="Arial"/>
            </a:endParaRPr>
          </a:p>
        </p:txBody>
      </p:sp>
      <p:pic>
        <p:nvPicPr>
          <p:cNvPr id="6" name="Picture 5">
            <a:extLst>
              <a:ext uri="{FF2B5EF4-FFF2-40B4-BE49-F238E27FC236}">
                <a16:creationId xmlns:a16="http://schemas.microsoft.com/office/drawing/2014/main" id="{F1A483F9-8EF3-B0F7-081C-26E14DE5BBA1}"/>
              </a:ext>
            </a:extLst>
          </p:cNvPr>
          <p:cNvPicPr>
            <a:picLocks noChangeAspect="1"/>
          </p:cNvPicPr>
          <p:nvPr/>
        </p:nvPicPr>
        <p:blipFill>
          <a:blip r:embed="rId2"/>
          <a:stretch>
            <a:fillRect/>
          </a:stretch>
        </p:blipFill>
        <p:spPr>
          <a:xfrm>
            <a:off x="832975" y="1629446"/>
            <a:ext cx="7478049" cy="5228554"/>
          </a:xfrm>
          <a:prstGeom prst="rect">
            <a:avLst/>
          </a:prstGeom>
        </p:spPr>
      </p:pic>
      <p:sp>
        <p:nvSpPr>
          <p:cNvPr id="3" name="TextBox 2">
            <a:extLst>
              <a:ext uri="{FF2B5EF4-FFF2-40B4-BE49-F238E27FC236}">
                <a16:creationId xmlns:a16="http://schemas.microsoft.com/office/drawing/2014/main" id="{7CCD8E80-5735-F3B2-F715-DC888FFC4701}"/>
              </a:ext>
            </a:extLst>
          </p:cNvPr>
          <p:cNvSpPr txBox="1"/>
          <p:nvPr/>
        </p:nvSpPr>
        <p:spPr>
          <a:xfrm>
            <a:off x="8458200" y="6400800"/>
            <a:ext cx="312906" cy="369332"/>
          </a:xfrm>
          <a:prstGeom prst="rect">
            <a:avLst/>
          </a:prstGeom>
          <a:noFill/>
        </p:spPr>
        <p:txBody>
          <a:bodyPr wrap="none" rtlCol="0">
            <a:spAutoFit/>
          </a:bodyPr>
          <a:lstStyle/>
          <a:p>
            <a:r>
              <a:rPr lang="en-US" dirty="0"/>
              <a:t>6</a:t>
            </a:r>
          </a:p>
        </p:txBody>
      </p:sp>
    </p:spTree>
    <p:extLst>
      <p:ext uri="{BB962C8B-B14F-4D97-AF65-F5344CB8AC3E}">
        <p14:creationId xmlns:p14="http://schemas.microsoft.com/office/powerpoint/2010/main" val="2712828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238F42-F4E3-2A3C-94BD-5C856BB79855}"/>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8E76D2DE-2C89-7218-0D85-0B3276ECB176}"/>
              </a:ext>
            </a:extLst>
          </p:cNvPr>
          <p:cNvSpPr>
            <a:spLocks noGrp="1"/>
          </p:cNvSpPr>
          <p:nvPr>
            <p:ph type="subTitle" idx="1"/>
          </p:nvPr>
        </p:nvSpPr>
        <p:spPr>
          <a:xfrm>
            <a:off x="691036" y="1853231"/>
            <a:ext cx="7692127" cy="4658088"/>
          </a:xfrm>
        </p:spPr>
        <p:txBody>
          <a:bodyPr lIns="91440" tIns="45720" rIns="91440" bIns="45720" anchor="t"/>
          <a:lstStyle/>
          <a:p>
            <a:pPr marL="571500" indent="-571500" algn="l"/>
            <a:r>
              <a:rPr lang="en-US" sz="2400" b="1" dirty="0">
                <a:cs typeface="Arial"/>
              </a:rPr>
              <a:t>2. </a:t>
            </a:r>
            <a:r>
              <a:rPr lang="en-US" sz="2400" b="1" dirty="0">
                <a:solidFill>
                  <a:schemeClr val="accent2"/>
                </a:solidFill>
                <a:cs typeface="Arial"/>
              </a:rPr>
              <a:t>Implement Industry Standard qualifications for Position:</a:t>
            </a:r>
            <a:endParaRPr lang="en-US" dirty="0">
              <a:solidFill>
                <a:schemeClr val="accent2"/>
              </a:solidFill>
              <a:cs typeface="Arial"/>
            </a:endParaRPr>
          </a:p>
          <a:p>
            <a:pPr algn="l"/>
            <a:r>
              <a:rPr lang="en-US" sz="2400" b="1" dirty="0">
                <a:solidFill>
                  <a:schemeClr val="accent2"/>
                </a:solidFill>
                <a:cs typeface="Arial"/>
              </a:rPr>
              <a:t> </a:t>
            </a:r>
          </a:p>
          <a:p>
            <a:pPr marL="914400" lvl="1" indent="-457200" algn="l">
              <a:buFont typeface="Courier New,monospace"/>
              <a:buChar char="o"/>
            </a:pPr>
            <a:r>
              <a:rPr lang="en-US" sz="2000" b="1" dirty="0">
                <a:solidFill>
                  <a:schemeClr val="accent2"/>
                </a:solidFill>
                <a:cs typeface="Arial"/>
              </a:rPr>
              <a:t>Assistant Engineer – Bachelor's Degree in Civil Engineering (or equivalent) with one (1) year or more of engineering experience capable of obtaining an Engineer In Training (EIT) license within one (1) year of employment</a:t>
            </a:r>
            <a:endParaRPr lang="en-US" sz="2000" dirty="0">
              <a:solidFill>
                <a:schemeClr val="accent2"/>
              </a:solidFill>
              <a:cs typeface="Arial"/>
            </a:endParaRPr>
          </a:p>
          <a:p>
            <a:pPr marL="914400" lvl="1" indent="-457200" algn="l">
              <a:buFont typeface="Courier New,monospace"/>
              <a:buChar char="o"/>
            </a:pPr>
            <a:endParaRPr lang="en-US" sz="2000" b="1" dirty="0">
              <a:solidFill>
                <a:schemeClr val="accent2"/>
              </a:solidFill>
              <a:cs typeface="Arial"/>
            </a:endParaRPr>
          </a:p>
          <a:p>
            <a:pPr marL="914400" lvl="1" indent="-457200" algn="l">
              <a:buFont typeface="Courier New,monospace"/>
              <a:buChar char="o"/>
            </a:pPr>
            <a:r>
              <a:rPr lang="en-US" sz="2000" b="1" dirty="0">
                <a:solidFill>
                  <a:schemeClr val="accent2"/>
                </a:solidFill>
                <a:cs typeface="Arial"/>
              </a:rPr>
              <a:t> Associate Engineer – Bachelor's Degree in Civil Engineering (or equivalent) with five (5) years of progressively responsible engineering experience with an active license as a Professional Civil Engineer in CA. </a:t>
            </a:r>
          </a:p>
        </p:txBody>
      </p:sp>
      <p:sp>
        <p:nvSpPr>
          <p:cNvPr id="5" name="Title 1">
            <a:extLst>
              <a:ext uri="{FF2B5EF4-FFF2-40B4-BE49-F238E27FC236}">
                <a16:creationId xmlns:a16="http://schemas.microsoft.com/office/drawing/2014/main" id="{DEDEDC9A-F2F1-C14C-AD4C-6995E9859774}"/>
              </a:ext>
            </a:extLst>
          </p:cNvPr>
          <p:cNvSpPr txBox="1">
            <a:spLocks/>
          </p:cNvSpPr>
          <p:nvPr/>
        </p:nvSpPr>
        <p:spPr>
          <a:xfrm>
            <a:off x="694525" y="1059238"/>
            <a:ext cx="7772400" cy="793993"/>
          </a:xfrm>
          <a:prstGeom prst="rect">
            <a:avLst/>
          </a:prstGeom>
        </p:spPr>
        <p:txBody>
          <a:bodyPr lIns="91440" tIns="45720" rIns="91440" bIns="45720" anchor="t"/>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en-US" sz="3600" b="1" kern="0" dirty="0">
                <a:solidFill>
                  <a:schemeClr val="accent2"/>
                </a:solidFill>
                <a:ea typeface="+mj-lt"/>
                <a:cs typeface="+mj-lt"/>
              </a:rPr>
              <a:t>Proposed Revisions</a:t>
            </a:r>
            <a:endParaRPr lang="en-US" sz="3600" b="1" kern="0" dirty="0">
              <a:solidFill>
                <a:schemeClr val="accent2"/>
              </a:solidFill>
              <a:cs typeface="Arial"/>
            </a:endParaRPr>
          </a:p>
        </p:txBody>
      </p:sp>
      <p:sp>
        <p:nvSpPr>
          <p:cNvPr id="2" name="TextBox 1">
            <a:extLst>
              <a:ext uri="{FF2B5EF4-FFF2-40B4-BE49-F238E27FC236}">
                <a16:creationId xmlns:a16="http://schemas.microsoft.com/office/drawing/2014/main" id="{F2A5158E-22E0-93C8-257B-4CD8DC26C5A0}"/>
              </a:ext>
            </a:extLst>
          </p:cNvPr>
          <p:cNvSpPr txBox="1"/>
          <p:nvPr/>
        </p:nvSpPr>
        <p:spPr>
          <a:xfrm>
            <a:off x="8458200" y="6400800"/>
            <a:ext cx="312906" cy="369332"/>
          </a:xfrm>
          <a:prstGeom prst="rect">
            <a:avLst/>
          </a:prstGeom>
          <a:noFill/>
        </p:spPr>
        <p:txBody>
          <a:bodyPr wrap="none" rtlCol="0">
            <a:spAutoFit/>
          </a:bodyPr>
          <a:lstStyle/>
          <a:p>
            <a:r>
              <a:rPr lang="en-US" dirty="0"/>
              <a:t>7</a:t>
            </a:r>
          </a:p>
        </p:txBody>
      </p:sp>
    </p:spTree>
    <p:extLst>
      <p:ext uri="{BB962C8B-B14F-4D97-AF65-F5344CB8AC3E}">
        <p14:creationId xmlns:p14="http://schemas.microsoft.com/office/powerpoint/2010/main" val="2253431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9E66BA-0A65-D88E-EFD1-E087209A695E}"/>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349693FD-16EF-138B-72C0-390A0363EF95}"/>
              </a:ext>
            </a:extLst>
          </p:cNvPr>
          <p:cNvSpPr>
            <a:spLocks noGrp="1"/>
          </p:cNvSpPr>
          <p:nvPr>
            <p:ph type="subTitle" idx="1"/>
          </p:nvPr>
        </p:nvSpPr>
        <p:spPr>
          <a:xfrm>
            <a:off x="691036" y="1757253"/>
            <a:ext cx="7692127" cy="4658088"/>
          </a:xfrm>
        </p:spPr>
        <p:txBody>
          <a:bodyPr lIns="91440" tIns="45720" rIns="91440" bIns="45720" anchor="t"/>
          <a:lstStyle/>
          <a:p>
            <a:pPr marL="571500" indent="-571500" algn="l"/>
            <a:r>
              <a:rPr lang="en-US" sz="2400" b="1" dirty="0">
                <a:solidFill>
                  <a:schemeClr val="accent2"/>
                </a:solidFill>
                <a:cs typeface="Arial"/>
              </a:rPr>
              <a:t>3</a:t>
            </a:r>
            <a:r>
              <a:rPr lang="en-US" sz="2400" b="1" dirty="0">
                <a:cs typeface="Arial"/>
              </a:rPr>
              <a:t>. </a:t>
            </a:r>
            <a:r>
              <a:rPr lang="en-US" sz="2400" b="1" dirty="0">
                <a:solidFill>
                  <a:schemeClr val="accent2"/>
                </a:solidFill>
                <a:cs typeface="Arial"/>
              </a:rPr>
              <a:t>Revise the Salary Schedule to be consistent with Industry and other Water Districts:</a:t>
            </a:r>
            <a:endParaRPr lang="en-US" dirty="0">
              <a:solidFill>
                <a:schemeClr val="accent2"/>
              </a:solidFill>
              <a:cs typeface="Arial"/>
            </a:endParaRPr>
          </a:p>
          <a:p>
            <a:pPr algn="l"/>
            <a:r>
              <a:rPr lang="en-US" sz="2400" b="1" dirty="0">
                <a:solidFill>
                  <a:schemeClr val="accent2"/>
                </a:solidFill>
                <a:cs typeface="Arial"/>
              </a:rPr>
              <a:t> </a:t>
            </a:r>
          </a:p>
          <a:p>
            <a:pPr marL="914400" lvl="1" indent="-457200" algn="l">
              <a:buFont typeface="Courier New,monospace"/>
              <a:buChar char="o"/>
            </a:pPr>
            <a:r>
              <a:rPr lang="en-US" sz="2000" b="1" dirty="0">
                <a:solidFill>
                  <a:schemeClr val="accent2"/>
                </a:solidFill>
                <a:cs typeface="Arial"/>
              </a:rPr>
              <a:t>Assistant Engineer – Reduce current Assistant Engineer's Salary to be 10% higher than Engineering Technician/IT Business Systems/GIS Analyst</a:t>
            </a:r>
            <a:endParaRPr lang="en-US" sz="2000" dirty="0">
              <a:solidFill>
                <a:schemeClr val="accent2"/>
              </a:solidFill>
              <a:cs typeface="Arial"/>
            </a:endParaRPr>
          </a:p>
          <a:p>
            <a:pPr marL="914400" lvl="1" indent="-457200" algn="l">
              <a:buFont typeface="Courier New,monospace"/>
              <a:buChar char="o"/>
            </a:pPr>
            <a:endParaRPr lang="en-US" sz="2000" b="1" dirty="0">
              <a:solidFill>
                <a:schemeClr val="accent2"/>
              </a:solidFill>
              <a:cs typeface="Arial"/>
            </a:endParaRPr>
          </a:p>
          <a:p>
            <a:pPr marL="914400" lvl="1" indent="-457200" algn="l">
              <a:buFont typeface="Courier New,monospace"/>
              <a:buChar char="o"/>
            </a:pPr>
            <a:r>
              <a:rPr lang="en-US" sz="2000" b="1" dirty="0">
                <a:solidFill>
                  <a:schemeClr val="accent2"/>
                </a:solidFill>
                <a:cs typeface="Arial"/>
              </a:rPr>
              <a:t>Associate Engineer – Use current Assistant Engineer's Salary Schedule and rename as Associate Engineer</a:t>
            </a:r>
          </a:p>
        </p:txBody>
      </p:sp>
      <p:sp>
        <p:nvSpPr>
          <p:cNvPr id="5" name="Title 1">
            <a:extLst>
              <a:ext uri="{FF2B5EF4-FFF2-40B4-BE49-F238E27FC236}">
                <a16:creationId xmlns:a16="http://schemas.microsoft.com/office/drawing/2014/main" id="{98CC2567-CB39-E3F3-3A44-42DF1A69DFA9}"/>
              </a:ext>
            </a:extLst>
          </p:cNvPr>
          <p:cNvSpPr txBox="1">
            <a:spLocks/>
          </p:cNvSpPr>
          <p:nvPr/>
        </p:nvSpPr>
        <p:spPr>
          <a:xfrm>
            <a:off x="694525" y="1059238"/>
            <a:ext cx="7772400" cy="793993"/>
          </a:xfrm>
          <a:prstGeom prst="rect">
            <a:avLst/>
          </a:prstGeom>
        </p:spPr>
        <p:txBody>
          <a:bodyPr lIns="91440" tIns="45720" rIns="91440" bIns="45720" anchor="t"/>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en-US" sz="3600" b="1" kern="0" dirty="0">
                <a:solidFill>
                  <a:schemeClr val="accent2"/>
                </a:solidFill>
                <a:ea typeface="+mj-lt"/>
                <a:cs typeface="+mj-lt"/>
              </a:rPr>
              <a:t>Proposed Revisions</a:t>
            </a:r>
            <a:endParaRPr lang="en-US" sz="3600" b="1" kern="0" dirty="0">
              <a:solidFill>
                <a:schemeClr val="accent2"/>
              </a:solidFill>
              <a:cs typeface="Arial"/>
            </a:endParaRPr>
          </a:p>
        </p:txBody>
      </p:sp>
      <p:pic>
        <p:nvPicPr>
          <p:cNvPr id="2" name="Picture 1" descr="A screenshot of a computer screen&#10;&#10;AI-generated content may be incorrect.">
            <a:extLst>
              <a:ext uri="{FF2B5EF4-FFF2-40B4-BE49-F238E27FC236}">
                <a16:creationId xmlns:a16="http://schemas.microsoft.com/office/drawing/2014/main" id="{D1BC885D-06F5-15B5-E5DD-EC785B365FEA}"/>
              </a:ext>
            </a:extLst>
          </p:cNvPr>
          <p:cNvPicPr>
            <a:picLocks noChangeAspect="1"/>
          </p:cNvPicPr>
          <p:nvPr/>
        </p:nvPicPr>
        <p:blipFill>
          <a:blip r:embed="rId2"/>
          <a:stretch>
            <a:fillRect/>
          </a:stretch>
        </p:blipFill>
        <p:spPr>
          <a:xfrm>
            <a:off x="457200" y="5350433"/>
            <a:ext cx="8009725" cy="1409700"/>
          </a:xfrm>
          <a:prstGeom prst="rect">
            <a:avLst/>
          </a:prstGeom>
        </p:spPr>
      </p:pic>
      <p:sp>
        <p:nvSpPr>
          <p:cNvPr id="4" name="TextBox 3">
            <a:extLst>
              <a:ext uri="{FF2B5EF4-FFF2-40B4-BE49-F238E27FC236}">
                <a16:creationId xmlns:a16="http://schemas.microsoft.com/office/drawing/2014/main" id="{CA27E731-A760-3568-B392-3EADBB572548}"/>
              </a:ext>
            </a:extLst>
          </p:cNvPr>
          <p:cNvSpPr txBox="1"/>
          <p:nvPr/>
        </p:nvSpPr>
        <p:spPr>
          <a:xfrm>
            <a:off x="8458200" y="6400800"/>
            <a:ext cx="312906" cy="369332"/>
          </a:xfrm>
          <a:prstGeom prst="rect">
            <a:avLst/>
          </a:prstGeom>
          <a:noFill/>
        </p:spPr>
        <p:txBody>
          <a:bodyPr wrap="none" rtlCol="0">
            <a:spAutoFit/>
          </a:bodyPr>
          <a:lstStyle/>
          <a:p>
            <a:r>
              <a:rPr lang="en-US" dirty="0"/>
              <a:t>8</a:t>
            </a:r>
          </a:p>
        </p:txBody>
      </p:sp>
    </p:spTree>
    <p:extLst>
      <p:ext uri="{BB962C8B-B14F-4D97-AF65-F5344CB8AC3E}">
        <p14:creationId xmlns:p14="http://schemas.microsoft.com/office/powerpoint/2010/main" val="1438521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6F001B-CFEC-7480-29E9-5B55E05F3C77}"/>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03FA74C0-BC20-D07B-76AA-A423A7C09FF3}"/>
              </a:ext>
            </a:extLst>
          </p:cNvPr>
          <p:cNvSpPr>
            <a:spLocks noGrp="1"/>
          </p:cNvSpPr>
          <p:nvPr>
            <p:ph type="subTitle" idx="1"/>
          </p:nvPr>
        </p:nvSpPr>
        <p:spPr>
          <a:xfrm>
            <a:off x="691036" y="1853231"/>
            <a:ext cx="7692127" cy="4658088"/>
          </a:xfrm>
        </p:spPr>
        <p:txBody>
          <a:bodyPr lIns="91440" tIns="45720" rIns="91440" bIns="45720" anchor="t"/>
          <a:lstStyle/>
          <a:p>
            <a:pPr marL="571500" indent="-571500" algn="l"/>
            <a:r>
              <a:rPr lang="en-US" sz="2400" b="1" dirty="0">
                <a:solidFill>
                  <a:schemeClr val="accent2"/>
                </a:solidFill>
                <a:cs typeface="Arial"/>
              </a:rPr>
              <a:t>4. Modify the job description to be consistent with duties:</a:t>
            </a:r>
            <a:endParaRPr lang="en-US" dirty="0">
              <a:solidFill>
                <a:schemeClr val="accent2"/>
              </a:solidFill>
              <a:cs typeface="Arial"/>
            </a:endParaRPr>
          </a:p>
          <a:p>
            <a:pPr algn="l"/>
            <a:endParaRPr lang="en-US" sz="2400" b="1" dirty="0">
              <a:solidFill>
                <a:schemeClr val="accent2"/>
              </a:solidFill>
              <a:cs typeface="Arial"/>
            </a:endParaRPr>
          </a:p>
          <a:p>
            <a:pPr marL="342900" indent="-342900" algn="l">
              <a:buFont typeface="Arial"/>
              <a:buChar char="•"/>
            </a:pPr>
            <a:r>
              <a:rPr lang="en-US" sz="2400" b="1" dirty="0">
                <a:solidFill>
                  <a:schemeClr val="accent2"/>
                </a:solidFill>
                <a:cs typeface="Arial"/>
              </a:rPr>
              <a:t>Primary changes add the technical responsibilities associated with a support engineering position. </a:t>
            </a:r>
          </a:p>
          <a:p>
            <a:pPr marL="342900" indent="-342900" algn="l">
              <a:buFont typeface="Arial"/>
              <a:buChar char="•"/>
            </a:pPr>
            <a:r>
              <a:rPr lang="en-US" sz="2400" b="1" dirty="0">
                <a:solidFill>
                  <a:schemeClr val="accent2"/>
                </a:solidFill>
                <a:cs typeface="Arial"/>
              </a:rPr>
              <a:t>Allow the Support Engineer to exercise and demonstrate engineering understanding and judgement. </a:t>
            </a:r>
          </a:p>
        </p:txBody>
      </p:sp>
      <p:sp>
        <p:nvSpPr>
          <p:cNvPr id="5" name="Title 1">
            <a:extLst>
              <a:ext uri="{FF2B5EF4-FFF2-40B4-BE49-F238E27FC236}">
                <a16:creationId xmlns:a16="http://schemas.microsoft.com/office/drawing/2014/main" id="{70DEB713-E314-294A-D69F-6E8D88D8F4AD}"/>
              </a:ext>
            </a:extLst>
          </p:cNvPr>
          <p:cNvSpPr txBox="1">
            <a:spLocks/>
          </p:cNvSpPr>
          <p:nvPr/>
        </p:nvSpPr>
        <p:spPr>
          <a:xfrm>
            <a:off x="694525" y="1059238"/>
            <a:ext cx="7772400" cy="793993"/>
          </a:xfrm>
          <a:prstGeom prst="rect">
            <a:avLst/>
          </a:prstGeom>
        </p:spPr>
        <p:txBody>
          <a:bodyPr lIns="91440" tIns="45720" rIns="91440" bIns="45720" anchor="t"/>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en-US" sz="3600" b="1" kern="0" dirty="0">
                <a:solidFill>
                  <a:schemeClr val="accent2"/>
                </a:solidFill>
                <a:ea typeface="+mj-lt"/>
                <a:cs typeface="+mj-lt"/>
              </a:rPr>
              <a:t>Proposed Revisions</a:t>
            </a:r>
            <a:endParaRPr lang="en-US" sz="3600" b="1" kern="0" dirty="0">
              <a:solidFill>
                <a:schemeClr val="accent2"/>
              </a:solidFill>
              <a:cs typeface="Arial"/>
            </a:endParaRPr>
          </a:p>
        </p:txBody>
      </p:sp>
      <p:sp>
        <p:nvSpPr>
          <p:cNvPr id="2" name="TextBox 1">
            <a:extLst>
              <a:ext uri="{FF2B5EF4-FFF2-40B4-BE49-F238E27FC236}">
                <a16:creationId xmlns:a16="http://schemas.microsoft.com/office/drawing/2014/main" id="{F5B2B063-8E2F-5026-5685-DC1423FB121F}"/>
              </a:ext>
            </a:extLst>
          </p:cNvPr>
          <p:cNvSpPr txBox="1"/>
          <p:nvPr/>
        </p:nvSpPr>
        <p:spPr>
          <a:xfrm>
            <a:off x="8458200" y="6400800"/>
            <a:ext cx="312906" cy="369332"/>
          </a:xfrm>
          <a:prstGeom prst="rect">
            <a:avLst/>
          </a:prstGeom>
          <a:noFill/>
        </p:spPr>
        <p:txBody>
          <a:bodyPr wrap="none" rtlCol="0">
            <a:spAutoFit/>
          </a:bodyPr>
          <a:lstStyle/>
          <a:p>
            <a:r>
              <a:rPr lang="en-US" dirty="0"/>
              <a:t>9</a:t>
            </a:r>
          </a:p>
        </p:txBody>
      </p:sp>
    </p:spTree>
    <p:extLst>
      <p:ext uri="{BB962C8B-B14F-4D97-AF65-F5344CB8AC3E}">
        <p14:creationId xmlns:p14="http://schemas.microsoft.com/office/powerpoint/2010/main" val="2230734230"/>
      </p:ext>
    </p:extLst>
  </p:cSld>
  <p:clrMapOvr>
    <a:masterClrMapping/>
  </p:clrMapOvr>
</p:sld>
</file>

<file path=ppt/theme/theme1.xml><?xml version="1.0" encoding="utf-8"?>
<a:theme xmlns:a="http://schemas.openxmlformats.org/drawingml/2006/main" name="RCSD">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4200</TotalTime>
  <Words>442</Words>
  <Application>Microsoft Office PowerPoint</Application>
  <PresentationFormat>On-screen Show (4:3)</PresentationFormat>
  <Paragraphs>57</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Courier New,monospace</vt:lpstr>
      <vt:lpstr>RCSD</vt:lpstr>
      <vt:lpstr>DM 2025-75: Consideration to Modify Assistant Engineer Position: 1) Fiscal Year 2025|2026 Salary Schedule Adjustment; 2) Job Descriptions; and 3) Organizational Chart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Michael Merino Architects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Brian Jennings</dc:creator>
  <cp:lastModifiedBy>Melissa Trujillo</cp:lastModifiedBy>
  <cp:revision>619</cp:revision>
  <cp:lastPrinted>2021-04-15T17:13:32Z</cp:lastPrinted>
  <dcterms:created xsi:type="dcterms:W3CDTF">2009-05-29T18:33:58Z</dcterms:created>
  <dcterms:modified xsi:type="dcterms:W3CDTF">2025-08-07T21:27:32Z</dcterms:modified>
</cp:coreProperties>
</file>