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29" r:id="rId2"/>
    <p:sldId id="367" r:id="rId3"/>
    <p:sldId id="394" r:id="rId4"/>
    <p:sldId id="395" r:id="rId5"/>
    <p:sldId id="374" r:id="rId6"/>
    <p:sldId id="397" r:id="rId7"/>
    <p:sldId id="375" r:id="rId8"/>
    <p:sldId id="398" r:id="rId9"/>
    <p:sldId id="384" r:id="rId10"/>
    <p:sldId id="399" r:id="rId11"/>
    <p:sldId id="393" r:id="rId12"/>
    <p:sldId id="383" r:id="rId13"/>
    <p:sldId id="320" r:id="rId14"/>
    <p:sldId id="319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8" autoAdjust="0"/>
  </p:normalViewPr>
  <p:slideViewPr>
    <p:cSldViewPr>
      <p:cViewPr varScale="1">
        <p:scale>
          <a:sx n="105" d="100"/>
          <a:sy n="105" d="100"/>
        </p:scale>
        <p:origin x="17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2026-51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PUBLIC PROTEST HEARING – Consideration to Adopt Resolution No. 2026-932, A Resolution of the Board of RCSD Establishing Residential and Commercial Trash Collection Fees within the District’s Service Area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June 18, 2026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8E8CD-688B-6B68-03DF-B2237273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911D-DEA6-415E-EC9C-71FD9AF67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Proposition 218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BF7F7-6381-2674-73A4-DEDAC4A1A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Hold noticed public hearing.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accent2"/>
                </a:solidFill>
              </a:rPr>
              <a:t>Notice of public hearing must be mailed to property owners of record and tenants directly responsible for the fee at least 45 days prior to the public hearing.</a:t>
            </a: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r>
              <a:rPr lang="en-US" sz="1800" dirty="0">
                <a:solidFill>
                  <a:schemeClr val="accent2"/>
                </a:solidFill>
              </a:rPr>
              <a:t>The notice must contain the following information: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amount of the fee or charge proposed to be imposed.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basis upon which it was calculated.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reason for the fee or charge.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The date, time, and location of the public hearing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DD9B3-D9CF-CAF3-C142-20AFFA9A6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61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A7CC9-FD60-546C-A187-455E5F03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1CBBA-0CDF-161C-8F4F-2E437EC1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Proposition 218 Results 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(Tentative)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3911-DD42-B276-1F90-65EDB3E01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Proposition 218 requires 50% + 1 protest votes for increase to be defeated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In our case: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Written protest included as Attachment 5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Notice of Public Hearing published on Admin. Bldg. windows and </a:t>
            </a:r>
            <a:r>
              <a:rPr lang="en-US" sz="1800" i="1" dirty="0">
                <a:solidFill>
                  <a:schemeClr val="accent2"/>
                </a:solidFill>
              </a:rPr>
              <a:t>Press Enterprise</a:t>
            </a:r>
            <a:r>
              <a:rPr lang="en-US" sz="1800" dirty="0">
                <a:solidFill>
                  <a:schemeClr val="accent2"/>
                </a:solidFill>
              </a:rPr>
              <a:t> (not required but consistent with prior District practice) (Attachment 3)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66EFD-B040-E3B5-BC44-C71FF875B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38671B-13E6-3341-09DC-E25AC3F38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20" y="3124200"/>
            <a:ext cx="7158382" cy="179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24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97A72-D6AA-321C-D71B-67A1ACAB7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329C-9CEB-6DE2-291B-77496529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City of Jurupa Valley Consideration</a:t>
            </a:r>
            <a:br>
              <a:rPr lang="en-US" sz="2400" b="1" dirty="0">
                <a:solidFill>
                  <a:schemeClr val="accent2"/>
                </a:solidFill>
              </a:rPr>
            </a:b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89B91-9FEA-5511-E6E3-F8F7710AA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Burrtec Contract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90-gallon residential rate cannot exceed Jurupa Valley by more than 2.0%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Jurupa Valley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Considering FY 2026|2027 rates June 25, 2026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If approved, no further adjustment needed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If not approved, recalculation of 90-gallon residential rate may be necessary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 impact on commercial/industrial rates</a:t>
            </a: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7F634-80AE-0096-DABF-7BCA184F6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7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Conduct the Public Protest Hearing and direct staff to tabulate all valid protests received.</a:t>
            </a:r>
          </a:p>
          <a:p>
            <a:pPr marL="0" indent="0" algn="just">
              <a:buNone/>
            </a:pPr>
            <a:endParaRPr lang="en-US" sz="2000" b="0" i="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</a:rPr>
              <a:t>If a major</a:t>
            </a:r>
            <a:r>
              <a:rPr lang="en-US" sz="2000" dirty="0">
                <a:solidFill>
                  <a:schemeClr val="accent2"/>
                </a:solidFill>
              </a:rPr>
              <a:t>ity protest does not exist, adopt Resolution No. 2026-932, A Resolution of the Board of Directors of Rubidoux Community Services District Establishing Residential and Commercial Trash Collection Fees within the District’s Service Area.</a:t>
            </a:r>
            <a:endParaRPr lang="en-US" sz="20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14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DM 2026-51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Staff Report (General Manager)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Background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Budget Considerations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Proposition 218 Compliance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City of Jurupa Valley Consideration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Recommendation</a:t>
            </a:r>
          </a:p>
          <a:p>
            <a:pPr lvl="1"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Public Protest Hearing (President Leja)</a:t>
            </a:r>
          </a:p>
          <a:p>
            <a:pPr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Board Deliberation</a:t>
            </a:r>
          </a:p>
          <a:p>
            <a:pPr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Consideration and Vote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2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Solid Waste Contract (2008) – District signed a contract with Burrtec Waste Industries, Inc. (Burrtec) that grants exclusive rights to collect and dispose of refuse, recyclables, and mixed organics (green waste and food waste) in its service area.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1 (May 2024) – 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Adjusted CPI reference index (Burrtec service cost), monthly billing cost (RCSD hold-back), and other minor language inconsistencies</a:t>
            </a:r>
          </a:p>
          <a:p>
            <a:pPr marL="914400" lvl="2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2 (May 2024) – 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Added SB 1383 compliance language</a:t>
            </a: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Amendment 3 (July 2025)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69F7317-659E-ECE0-140F-87BBFA7C47D0}"/>
              </a:ext>
            </a:extLst>
          </p:cNvPr>
          <p:cNvSpPr/>
          <p:nvPr/>
        </p:nvSpPr>
        <p:spPr>
          <a:xfrm>
            <a:off x="4273296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4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83FE2-BF7D-1E97-7690-73B7A454C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81BC-799C-7F31-9689-98BEDD96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Solid Waste Contract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Amendment 3 (July 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7AF-7D21-B005-DC85-9009B3062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Key Changes: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Term: Extended to December 31, 2035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Price Increases: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Max 4.0% year-over-year increase in service cost (CPI)(Burrtec)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  <a:highlight>
                  <a:srgbClr val="FFFF00"/>
                </a:highlight>
              </a:rPr>
              <a:t>No more than a 2.0% difference in cost of 90-gallon residential barrel compared to City of Jurupa Valley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Street Sweeping (no charge to District)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Free Services to District customers: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Expanded bulky item pick-up program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Used battery recycling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Barrel roll out service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Holiday tree collection program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Community cleanups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Green waste services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Used oil collection</a:t>
            </a:r>
          </a:p>
          <a:p>
            <a:pPr lvl="2" algn="just"/>
            <a:endParaRPr lang="en-US" sz="10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30933-B82D-2BFF-C201-6700E97A9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00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74296-E7D4-9A7C-BEE0-4167176BC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1A86-5177-6B85-A01A-9D5BB596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Rates 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FY 2026|2027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34DA-578E-021E-0B47-8317EFFAA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8400"/>
            <a:ext cx="8229600" cy="38862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March 2026 – Burrtec submitted their proposed FY 2026|2027 rate sheets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increases across all service types and frequencies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New service: Livestock waste services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Solid Waste Committee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March 16, 2026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April 7, 2026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Committee unanimously recommended full Board consideration</a:t>
            </a: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E9F3B-F59D-E478-13D8-C9ACA3B30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1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776A9-5EFC-0AF1-2003-35DCB5F96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E3D4B-DCB4-34C3-229D-4EC10FB4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Rates 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FY 2026|2027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29F3-5A97-631F-B2CB-EE2B57D9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8400"/>
            <a:ext cx="8229600" cy="38862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April 16, 2026 – Board action: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Reviewed the proposed FY 2026|2027 solid waste rates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Authorize staff to initiate the Proposition 218 process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Establish June 18, 2026, as the date for the Public Protest Hearing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Direct staff to return with a resolution for consideration adjusting the rates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2" algn="just"/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A9175-5FFA-03A8-4989-CD39A4A5F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69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E8CEE-0C1D-F0DA-D8B0-C04826C22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76CD8-3A9B-71F2-60A8-A445EC37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Summary of Proposed Rate Adjustment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78E55-3455-ED2B-ADEE-B3D37BB7F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Analysis: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90% of customers are residential with 90-gallons barrels (primary benchmark for Board when evaluating rate adjustments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Proposed Adjustment (90-gallon residential barrel):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Current Rate: $38.92 per 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Rate: $40.65 per 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Increase: $1.73 per month (~$20/year)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Percent Increase: 4.45%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Note: The proposed adjustment is expected to remain </a:t>
            </a:r>
            <a:r>
              <a:rPr lang="en-US" sz="1800" b="1" u="sng" dirty="0">
                <a:solidFill>
                  <a:schemeClr val="accent2"/>
                </a:solidFill>
              </a:rPr>
              <a:t>LOWER</a:t>
            </a:r>
            <a:r>
              <a:rPr lang="en-US" sz="1800" dirty="0">
                <a:solidFill>
                  <a:schemeClr val="accent2"/>
                </a:solidFill>
              </a:rPr>
              <a:t> than the comparable rate in the City of Jurupa Valley (complies with Amendment #3)</a:t>
            </a:r>
            <a:endParaRPr lang="en-US" sz="1800" b="1" u="sng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80D60-D96E-4076-5055-D856B956F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29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39AD4-3AEA-656F-EFE2-C81130C7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8A31-2D6D-9A1E-CD5B-39FB3352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Rate Component Analysis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2821-1954-7D53-7EA8-5FF02608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Solid Waste Enterprise anticipated to operate at break-even point.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ctr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B60DF-5FA9-CB84-B83E-58B12A45B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1E5A45E-5633-1A3C-7F81-F657A2B21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38400"/>
            <a:ext cx="7234194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628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0A16-7B64-A227-2979-5C8DB1AC3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D3293-3DB8-0672-8A2D-DA84BED2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Rate Component Analysis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(Residential)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508D9-2514-2EDB-9C15-E9274F02F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CPI Adjustment – Service Cost (Burrtec)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3.28% (complies with Amendment #3)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Landfill, Recycling, and Mixed Organics Disposal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Pass-through County costs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SB 1383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Compliance related to CA’s organic waste diversion requirements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Includes: tracking and record keeping, contamination monitoring, reporting, education and outreach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RCSD Administrative Fee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Covers customer service support and oversight</a:t>
            </a:r>
          </a:p>
          <a:p>
            <a:pPr algn="ctr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2D85D3-E5AA-CF65-5B8C-06013A011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75713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4825</TotalTime>
  <Words>826</Words>
  <Application>Microsoft Office PowerPoint</Application>
  <PresentationFormat>On-screen Show (4:3)</PresentationFormat>
  <Paragraphs>232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RCSD</vt:lpstr>
      <vt:lpstr>  Director Memorandum 2026-51 PUBLIC PROTEST HEARING – Consideration to Adopt Resolution No. 2026-932, A Resolution of the Board of RCSD Establishing Residential and Commercial Trash Collection Fees within the District’s Service Area</vt:lpstr>
      <vt:lpstr>DM 2026-51</vt:lpstr>
      <vt:lpstr>Background</vt:lpstr>
      <vt:lpstr>Solid Waste Contract Amendment 3 (July 2025)</vt:lpstr>
      <vt:lpstr>Proposed Rates  FY 2026|2027</vt:lpstr>
      <vt:lpstr>Proposed Rates  FY 2026|2027</vt:lpstr>
      <vt:lpstr>Summary of Proposed Rate Adjustment (Residential)</vt:lpstr>
      <vt:lpstr>Rate Component Analysis (Residential)</vt:lpstr>
      <vt:lpstr>Rate Component Analysis (Residential)</vt:lpstr>
      <vt:lpstr>Proposition 218 Requirements </vt:lpstr>
      <vt:lpstr>Proposition 218 Results  (Tentative) </vt:lpstr>
      <vt:lpstr>City of Jurupa Valley Consideration 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310</cp:revision>
  <cp:lastPrinted>2025-02-06T23:13:02Z</cp:lastPrinted>
  <dcterms:created xsi:type="dcterms:W3CDTF">2009-05-29T18:33:58Z</dcterms:created>
  <dcterms:modified xsi:type="dcterms:W3CDTF">2026-06-18T20:03:00Z</dcterms:modified>
</cp:coreProperties>
</file>