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9" r:id="rId2"/>
    <p:sldId id="394" r:id="rId3"/>
    <p:sldId id="409" r:id="rId4"/>
    <p:sldId id="410" r:id="rId5"/>
    <p:sldId id="400" r:id="rId6"/>
    <p:sldId id="411" r:id="rId7"/>
    <p:sldId id="408" r:id="rId8"/>
    <p:sldId id="320" r:id="rId9"/>
    <p:sldId id="31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0086EA"/>
    <a:srgbClr val="292929"/>
    <a:srgbClr val="000000"/>
    <a:srgbClr val="0033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8" autoAdjust="0"/>
  </p:normalViewPr>
  <p:slideViewPr>
    <p:cSldViewPr>
      <p:cViewPr>
        <p:scale>
          <a:sx n="125" d="100"/>
          <a:sy n="125" d="100"/>
        </p:scale>
        <p:origin x="119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296E7364-FD99-42E2-939A-8A468BA4C380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241D799-8E5F-4FCD-B852-A9FBD3368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13A8810-3BB5-4FDF-AB62-02243E4AB83A}" type="datetimeFigureOut">
              <a:rPr lang="en-US" smtClean="0"/>
              <a:t>7/2/2026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8F27417-1DE2-4B56-AFF3-2EC3419FC7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B2E57-16CD-6F87-C6AC-5BE0978D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0D2E-791D-9BB2-051D-9E0A910D6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C56F-9879-BFE4-DFF9-5378889E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8266" y="6007934"/>
            <a:ext cx="10207760" cy="85006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887F70-AA86-3908-67B6-990401112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23FBB-001A-0C85-5779-DC6022AB3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A1F8A-DC40-9AD7-726D-DB9133F28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F36356-BDD5-6FB9-2A4C-3E8023FC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30AAC9-9B87-34F0-F6EB-0568B6CD8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A3EAF8-AD64-3781-1029-A9C54725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3B25E0-D69E-896E-47C4-B721D789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D91289-914C-445B-D704-9C1288C1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4F75DE-7643-8147-94ED-38D7E02E3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6" descr="water dri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152400" y="381000"/>
            <a:ext cx="1295400" cy="1295400"/>
            <a:chOff x="152400" y="381000"/>
            <a:chExt cx="1295400" cy="1295400"/>
          </a:xfrm>
        </p:grpSpPr>
        <p:pic>
          <p:nvPicPr>
            <p:cNvPr id="1042" name="Picture 18" descr="RCSD Logo for ppt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18FF25"/>
                </a:clrFrom>
                <a:clrTo>
                  <a:srgbClr val="18FF2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381000"/>
              <a:ext cx="1295400" cy="129540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</p:spPr>
        </p:pic>
        <p:sp>
          <p:nvSpPr>
            <p:cNvPr id="1044" name="AutoShape 20"/>
            <p:cNvSpPr>
              <a:spLocks noChangeArrowheads="1"/>
            </p:cNvSpPr>
            <p:nvPr userDrawn="1"/>
          </p:nvSpPr>
          <p:spPr bwMode="auto">
            <a:xfrm>
              <a:off x="152400" y="381000"/>
              <a:ext cx="1295400" cy="1295400"/>
            </a:xfrm>
            <a:custGeom>
              <a:avLst/>
              <a:gdLst>
                <a:gd name="G0" fmla="+- 975 0 0"/>
                <a:gd name="G1" fmla="+- 21600 0 975"/>
                <a:gd name="G2" fmla="+- 21600 0 9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75" y="10800"/>
                  </a:moveTo>
                  <a:cubicBezTo>
                    <a:pt x="975" y="16226"/>
                    <a:pt x="5374" y="20625"/>
                    <a:pt x="10800" y="20625"/>
                  </a:cubicBezTo>
                  <a:cubicBezTo>
                    <a:pt x="16226" y="20625"/>
                    <a:pt x="20625" y="16226"/>
                    <a:pt x="20625" y="10800"/>
                  </a:cubicBezTo>
                  <a:cubicBezTo>
                    <a:pt x="20625" y="5374"/>
                    <a:pt x="16226" y="975"/>
                    <a:pt x="10800" y="975"/>
                  </a:cubicBezTo>
                  <a:cubicBezTo>
                    <a:pt x="5374" y="975"/>
                    <a:pt x="975" y="5374"/>
                    <a:pt x="97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AB982-05B4-A8CF-CB60-48DF57EF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5E1B-01AE-4F1D-97A6-605E0EFD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2667000"/>
          </a:xfrm>
        </p:spPr>
        <p:txBody>
          <a:bodyPr/>
          <a:lstStyle/>
          <a:p>
            <a:pPr algn="l"/>
            <a:br>
              <a:rPr lang="en-US" sz="3600" b="1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800" b="1" u="sng" dirty="0">
                <a:solidFill>
                  <a:schemeClr val="accent2"/>
                </a:solidFill>
              </a:rPr>
              <a:t>Director Memorandum 2026-60</a:t>
            </a:r>
            <a:br>
              <a:rPr lang="en-US" sz="2800" b="1" u="sng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Consideration to Establish a Street Sweeping Signage and Installation Budget and Authorize Implementation of Street Sweeping Route Signage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396D3-E760-4B33-A841-82A67801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676400"/>
          </a:xfrm>
        </p:spPr>
        <p:txBody>
          <a:bodyPr/>
          <a:lstStyle/>
          <a:p>
            <a:pPr algn="l"/>
            <a:endParaRPr lang="en-US" sz="1600" i="1" dirty="0">
              <a:solidFill>
                <a:srgbClr val="0033CC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</a:rPr>
              <a:t>July 2, 2026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9A44-741D-EE0A-40EF-3199DCAE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1271-5577-2DA4-1E55-465F62FBF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C86C-52B8-B2B5-C87A-E911975E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6FBF-61DE-B60C-1705-5C3E83E6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accent2"/>
                </a:solidFill>
              </a:rPr>
              <a:t>July 1, 2025 – Amendment #3 (Burrtec) – 4 routes, 2x per month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4C81C-5097-8C19-E31E-4DED2F7E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28EEA-C2D9-013A-1B80-E6C57EE2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09687"/>
            <a:ext cx="7620000" cy="46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4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28A2-DC38-7CC4-2E9A-39090DB3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592D-D0C6-98EB-7190-FBA5F3FA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Sign Inventory and Route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F776-019D-56C3-375E-D9ED8F0D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419600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accent2"/>
                </a:solidFill>
              </a:rPr>
              <a:t>Existing signage is obsolete and faded.</a:t>
            </a: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r>
              <a:rPr lang="en-US" sz="1800" dirty="0">
                <a:solidFill>
                  <a:schemeClr val="accent2"/>
                </a:solidFill>
              </a:rPr>
              <a:t>Installation:</a:t>
            </a:r>
          </a:p>
          <a:p>
            <a:pPr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Community entrances off major streets (Limonite, Mission, Rubidoux) or from outside District service boundaries.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Streets with curb and gutters.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Edison poles (concrete) and City-owned standalone poles.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Installed using District forces while cataloging locations.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Period: Q1 – FY 26|27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D88E-031D-A792-09E1-034260308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86AFF-82DF-5AB3-B2CC-BD4712A5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7E5A-A038-A21C-FDD5-C58F3467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Route Stability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F5CD5-C7EA-1D97-C5AD-B4394C66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419600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accent2"/>
                </a:solidFill>
              </a:rPr>
              <a:t>Current routes established July 1, 2025.</a:t>
            </a:r>
          </a:p>
          <a:p>
            <a:pPr marL="0" indent="0" algn="just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algn="just"/>
            <a:r>
              <a:rPr lang="en-US" sz="1800" dirty="0">
                <a:solidFill>
                  <a:schemeClr val="accent2"/>
                </a:solidFill>
              </a:rPr>
              <a:t>Burrtec expects routes to remain unchanged for the foreseeable future.</a:t>
            </a:r>
          </a:p>
          <a:p>
            <a:pPr lvl="1"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endParaRPr lang="en-US" sz="140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36712-3B06-CB89-AF65-4D86F1A1A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D568-D0DA-E5DB-E12A-36B2D5C36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5DE4-272E-069F-90C4-A02D03F8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Signage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2D50-A419-1E05-52BB-81CC1211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419600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accent2"/>
                </a:solidFill>
              </a:rPr>
              <a:t>18” x 24” High Intensity Reflective Laminate – Useful life ~ 10 years</a:t>
            </a: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2DC4-3CD1-D2A6-5BE7-09EE290AD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CAB0B-0C45-2765-1990-3DC90C14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5" y="2819400"/>
            <a:ext cx="850174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61D88-00DF-3F9E-3F96-3FD5E3ABF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6711-3778-7F2C-A8EC-5E53BEE1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Cost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3610-BDEA-75A0-B395-E41CBB6B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419600"/>
          </a:xfrm>
        </p:spPr>
        <p:txBody>
          <a:bodyPr/>
          <a:lstStyle/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6D2E4-2B81-6193-40F2-334B39ACB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277C2-840B-28AF-C30B-2F6E422C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667000"/>
            <a:ext cx="5365750" cy="137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9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248AC-BECD-445F-74FD-E84104E99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ED50-E89C-1C4B-2A01-F1FDD67C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Budget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0EB1-9021-877D-AE2F-A2DB5F177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419600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accent2"/>
                </a:solidFill>
              </a:rPr>
              <a:t>Staff is requesting $15,000 to complete this project.</a:t>
            </a: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r>
              <a:rPr lang="en-US" sz="1800" dirty="0">
                <a:solidFill>
                  <a:schemeClr val="accent2"/>
                </a:solidFill>
              </a:rPr>
              <a:t>Amount will cover sign procurement and other unforeseen costs. </a:t>
            </a: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r>
              <a:rPr lang="en-US" sz="1800" dirty="0">
                <a:solidFill>
                  <a:schemeClr val="accent2"/>
                </a:solidFill>
              </a:rPr>
              <a:t>Amount not considered in the FY 2026|2027 Trash Fund Budget a requires a budget amendment. </a:t>
            </a:r>
          </a:p>
          <a:p>
            <a:pPr algn="just"/>
            <a:endParaRPr lang="en-US" sz="1800" dirty="0">
              <a:solidFill>
                <a:schemeClr val="accent2"/>
              </a:solidFill>
            </a:endParaRPr>
          </a:p>
          <a:p>
            <a:pPr algn="just"/>
            <a:r>
              <a:rPr lang="en-US" sz="1800" dirty="0">
                <a:solidFill>
                  <a:schemeClr val="accent2"/>
                </a:solidFill>
              </a:rPr>
              <a:t>Proposed funding from General Fund Unrestricted Property Tax Reserve.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B1DE4-558F-BA09-8AE3-BF930308D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8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684B-CF7E-42EF-ABD5-BABF2C30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Recommendation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33158-3E36-D379-38FE-FBE9621F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1800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chemeClr val="accent2"/>
                </a:solidFill>
              </a:rPr>
              <a:t>Amend the FY 2026|2027 Trash Fund Budget to establish a new operating expenditure line item titled “Street Sweeping Signage and Installation” in the amount of $15,000.</a:t>
            </a:r>
          </a:p>
          <a:p>
            <a:pPr marL="0" indent="0" algn="just">
              <a:buNone/>
            </a:pPr>
            <a:endParaRPr lang="en-US" sz="2000" b="0" i="0" dirty="0">
              <a:solidFill>
                <a:schemeClr val="accent2"/>
              </a:solidFill>
            </a:endParaRPr>
          </a:p>
          <a:p>
            <a:pPr algn="just"/>
            <a:r>
              <a:rPr lang="en-US" sz="2000" dirty="0">
                <a:solidFill>
                  <a:schemeClr val="accent2"/>
                </a:solidFill>
              </a:rPr>
              <a:t>Appropriate funding for the budget amendment from the District’s Unrestricted Property Tax Reserve.</a:t>
            </a:r>
            <a:endParaRPr lang="en-US" sz="2000" b="0" i="0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en-US" sz="2000" b="0" i="0" dirty="0">
              <a:solidFill>
                <a:schemeClr val="accent2"/>
              </a:solidFill>
            </a:endParaRPr>
          </a:p>
          <a:p>
            <a:pPr algn="just"/>
            <a:r>
              <a:rPr lang="en-US" sz="2000" dirty="0">
                <a:solidFill>
                  <a:schemeClr val="accent2"/>
                </a:solidFill>
                <a:effectLst/>
              </a:rPr>
              <a:t>Authorize staff to proceed with implementation of the street sweeping signage program. </a:t>
            </a:r>
            <a:endParaRPr lang="en-US" sz="2000" b="0" i="0" dirty="0">
              <a:solidFill>
                <a:schemeClr val="accent2"/>
              </a:solidFill>
              <a:effectLst/>
            </a:endParaRPr>
          </a:p>
          <a:p>
            <a:pPr marL="0" indent="0" algn="just">
              <a:buNone/>
            </a:pPr>
            <a:endParaRPr lang="en-US" sz="1800" b="0" i="0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7036C-8765-1BD5-8FA3-CDAA8FAD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/>
          <p:cNvSpPr txBox="1"/>
          <p:nvPr/>
        </p:nvSpPr>
        <p:spPr>
          <a:xfrm>
            <a:off x="2819400" y="5638800"/>
            <a:ext cx="3505200" cy="533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Rubidoux Community Services District</a:t>
            </a:r>
          </a:p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Office: 951.684.7580</a:t>
            </a:r>
          </a:p>
          <a:p>
            <a:pPr algn="ctr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www.rcsd.org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90799" y="2286000"/>
            <a:ext cx="3962402" cy="1020618"/>
            <a:chOff x="2057399" y="1981200"/>
            <a:chExt cx="5029201" cy="1295400"/>
          </a:xfrm>
          <a:effectLst>
            <a:reflection blurRad="25400" stA="50000" endA="300" endPos="60000" dir="5400000" sy="-100000" algn="bl" rotWithShape="0"/>
          </a:effectLst>
        </p:grpSpPr>
        <p:sp>
          <p:nvSpPr>
            <p:cNvPr id="16" name="Rounded Rectangle 15"/>
            <p:cNvSpPr/>
            <p:nvPr/>
          </p:nvSpPr>
          <p:spPr>
            <a:xfrm>
              <a:off x="2057400" y="1981200"/>
              <a:ext cx="5029200" cy="1295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399" y="1981200"/>
              <a:ext cx="502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2"/>
                  </a:solidFill>
                </a:rPr>
                <a:t>Questions</a:t>
              </a:r>
            </a:p>
          </p:txBody>
        </p:sp>
      </p:grpSp>
      <p:sp>
        <p:nvSpPr>
          <p:cNvPr id="18" name="Slide Number Placeholder 1"/>
          <p:cNvSpPr>
            <a:spLocks noGrp="1"/>
          </p:cNvSpPr>
          <p:nvPr/>
        </p:nvSpPr>
        <p:spPr>
          <a:xfrm>
            <a:off x="76200" y="63246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0F86-530E-0543-A407-2D1212571E0B}" type="slidenum">
              <a:rPr lang="en-US"/>
              <a:t>9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FFD02-7CA1-F0D7-3740-5AFD6E1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1202"/>
      </p:ext>
    </p:extLst>
  </p:cSld>
  <p:clrMapOvr>
    <a:masterClrMapping/>
  </p:clrMapOvr>
</p:sld>
</file>

<file path=ppt/theme/theme1.xml><?xml version="1.0" encoding="utf-8"?>
<a:theme xmlns:a="http://schemas.openxmlformats.org/drawingml/2006/main" name="RCS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</TotalTime>
  <Words>280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RCSD</vt:lpstr>
      <vt:lpstr>  Director Memorandum 2026-60 Consideration to Establish a Street Sweeping Signage and Installation Budget and Authorize Implementation of Street Sweeping Route Signage</vt:lpstr>
      <vt:lpstr>Background</vt:lpstr>
      <vt:lpstr>Sign Inventory and Route Evaluation</vt:lpstr>
      <vt:lpstr>Route Stability Considerations</vt:lpstr>
      <vt:lpstr>Signage</vt:lpstr>
      <vt:lpstr>Cost and Installation</vt:lpstr>
      <vt:lpstr>Budget Considerations</vt:lpstr>
      <vt:lpstr>Recommendation</vt:lpstr>
      <vt:lpstr>PowerPoint Presentation</vt:lpstr>
    </vt:vector>
  </TitlesOfParts>
  <Company>Michael Merino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Jennings</dc:creator>
  <cp:lastModifiedBy>Brian Laddusaw</cp:lastModifiedBy>
  <cp:revision>312</cp:revision>
  <cp:lastPrinted>2025-02-06T23:13:02Z</cp:lastPrinted>
  <dcterms:created xsi:type="dcterms:W3CDTF">2009-05-29T18:33:58Z</dcterms:created>
  <dcterms:modified xsi:type="dcterms:W3CDTF">2026-07-02T21:13:30Z</dcterms:modified>
</cp:coreProperties>
</file>