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9" r:id="rId2"/>
    <p:sldId id="358" r:id="rId3"/>
    <p:sldId id="370" r:id="rId4"/>
    <p:sldId id="394" r:id="rId5"/>
    <p:sldId id="374" r:id="rId6"/>
    <p:sldId id="383" r:id="rId7"/>
    <p:sldId id="395" r:id="rId8"/>
    <p:sldId id="397" r:id="rId9"/>
    <p:sldId id="396" r:id="rId10"/>
    <p:sldId id="369" r:id="rId11"/>
    <p:sldId id="320" r:id="rId12"/>
    <p:sldId id="319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000099"/>
    <a:srgbClr val="0086EA"/>
    <a:srgbClr val="292929"/>
    <a:srgbClr val="000000"/>
    <a:srgbClr val="003399"/>
    <a:srgbClr val="CC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8" autoAdjust="0"/>
  </p:normalViewPr>
  <p:slideViewPr>
    <p:cSldViewPr>
      <p:cViewPr varScale="1">
        <p:scale>
          <a:sx n="102" d="100"/>
          <a:sy n="102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296E7364-FD99-42E2-939A-8A468BA4C380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F241D799-8E5F-4FCD-B852-A9FBD33682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4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E13A8810-3BB5-4FDF-AB62-02243E4AB83A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73243"/>
            <a:ext cx="5607691" cy="3661502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88F27417-1DE2-4B56-AFF3-2EC3419FC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38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B2E57-16CD-6F87-C6AC-5BE0978D9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7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60D2E-791D-9BB2-051D-9E0A910D6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3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7C56F-9879-BFE4-DFF9-5378889ED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94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98266" y="6007934"/>
            <a:ext cx="10207760" cy="850066"/>
          </a:xfrm>
          <a:prstGeom prst="rect">
            <a:avLst/>
          </a:prstGeom>
        </p:spPr>
      </p:pic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B7887F70-AA86-3908-67B6-990401112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2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23FBB-001A-0C85-5779-DC6022AB3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7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A1F8A-DC40-9AD7-726D-DB9133F28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8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CF36356-BDD5-6FB9-2A4C-3E8023FC9A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D30AAC9-9B87-34F0-F6EB-0568B6CD80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7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21A3EAF8-AD64-3781-1029-A9C547253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6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A33B25E0-D69E-896E-47C4-B721D7898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5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4D91289-914C-445B-D704-9C1288C10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84F75DE-7643-8147-94ED-38D7E02E3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16" descr="water dri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8" name="Group 10"/>
          <p:cNvGrpSpPr>
            <a:grpSpLocks/>
          </p:cNvGrpSpPr>
          <p:nvPr userDrawn="1"/>
        </p:nvGrpSpPr>
        <p:grpSpPr bwMode="auto">
          <a:xfrm>
            <a:off x="152400" y="381000"/>
            <a:ext cx="1295400" cy="1295400"/>
            <a:chOff x="152400" y="381000"/>
            <a:chExt cx="1295400" cy="1295400"/>
          </a:xfrm>
        </p:grpSpPr>
        <p:pic>
          <p:nvPicPr>
            <p:cNvPr id="1042" name="Picture 18" descr="RCSD Logo for ppt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18FF25"/>
                </a:clrFrom>
                <a:clrTo>
                  <a:srgbClr val="18FF25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" y="381000"/>
              <a:ext cx="1295400" cy="1295400"/>
            </a:xfrm>
            <a:prstGeom prst="rect">
              <a:avLst/>
            </a:prstGeom>
            <a:noFill/>
            <a:effectLst>
              <a:outerShdw dist="35921" dir="2700000" algn="ctr" rotWithShape="0">
                <a:srgbClr val="292929">
                  <a:alpha val="50000"/>
                </a:srgbClr>
              </a:outerShdw>
            </a:effectLst>
          </p:spPr>
        </p:pic>
        <p:sp>
          <p:nvSpPr>
            <p:cNvPr id="1044" name="AutoShape 20"/>
            <p:cNvSpPr>
              <a:spLocks noChangeArrowheads="1"/>
            </p:cNvSpPr>
            <p:nvPr userDrawn="1"/>
          </p:nvSpPr>
          <p:spPr bwMode="auto">
            <a:xfrm>
              <a:off x="152400" y="381000"/>
              <a:ext cx="1295400" cy="1295400"/>
            </a:xfrm>
            <a:custGeom>
              <a:avLst/>
              <a:gdLst>
                <a:gd name="G0" fmla="+- 975 0 0"/>
                <a:gd name="G1" fmla="+- 21600 0 975"/>
                <a:gd name="G2" fmla="+- 21600 0 975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975" y="10800"/>
                  </a:moveTo>
                  <a:cubicBezTo>
                    <a:pt x="975" y="16226"/>
                    <a:pt x="5374" y="20625"/>
                    <a:pt x="10800" y="20625"/>
                  </a:cubicBezTo>
                  <a:cubicBezTo>
                    <a:pt x="16226" y="20625"/>
                    <a:pt x="20625" y="16226"/>
                    <a:pt x="20625" y="10800"/>
                  </a:cubicBezTo>
                  <a:cubicBezTo>
                    <a:pt x="20625" y="5374"/>
                    <a:pt x="16226" y="975"/>
                    <a:pt x="10800" y="975"/>
                  </a:cubicBezTo>
                  <a:cubicBezTo>
                    <a:pt x="5374" y="975"/>
                    <a:pt x="975" y="5374"/>
                    <a:pt x="975" y="1080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BC9AB982-05B4-A8CF-CB60-48DF57EFA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5E1B-01AE-4F1D-97A6-605E0EFDE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458200" cy="2667000"/>
          </a:xfrm>
        </p:spPr>
        <p:txBody>
          <a:bodyPr/>
          <a:lstStyle/>
          <a:p>
            <a:pPr algn="l"/>
            <a:br>
              <a:rPr lang="en-US" sz="3600" b="1" dirty="0">
                <a:solidFill>
                  <a:schemeClr val="accent2"/>
                </a:solidFill>
              </a:rPr>
            </a:br>
            <a:br>
              <a:rPr lang="en-US" dirty="0">
                <a:solidFill>
                  <a:schemeClr val="accent2"/>
                </a:solidFill>
                <a:latin typeface="Calibri" panose="020F0502020204030204" pitchFamily="34" charset="0"/>
              </a:rPr>
            </a:br>
            <a:r>
              <a:rPr lang="en-US" sz="2800" b="1" u="sng" dirty="0">
                <a:solidFill>
                  <a:schemeClr val="accent2"/>
                </a:solidFill>
              </a:rPr>
              <a:t>Director Memorandum 2025-60</a:t>
            </a:r>
            <a:br>
              <a:rPr lang="en-US" sz="2800" b="1" u="sng" dirty="0">
                <a:solidFill>
                  <a:schemeClr val="accent2"/>
                </a:solidFill>
              </a:rPr>
            </a:br>
            <a:r>
              <a:rPr lang="en-US" sz="2800" b="1" dirty="0">
                <a:solidFill>
                  <a:schemeClr val="accent2"/>
                </a:solidFill>
              </a:rPr>
              <a:t>Consideration to Adopt Amendment No. 3 to the Burrtec Contract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396D3-E760-4B33-A841-82A67801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676400"/>
          </a:xfrm>
        </p:spPr>
        <p:txBody>
          <a:bodyPr/>
          <a:lstStyle/>
          <a:p>
            <a:pPr algn="l"/>
            <a:endParaRPr lang="en-US" sz="1600" i="1" dirty="0">
              <a:solidFill>
                <a:srgbClr val="0033CC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June 26, 2025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49A44-741D-EE0A-40EF-3199DCAE8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4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39AD4-3AEA-656F-EFE2-C81130C73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8A31-2D6D-9A1E-CD5B-39FB33526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F2821-1954-7D53-7EA8-5FF026083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720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Amendment No. 3 supported by: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Solid Waste Committee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Staff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Burrtec representatives</a:t>
            </a: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From a customer standpoint: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Provides additional services, most of which are free (used battery, oil, street sweeping)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Provides long-term rate stability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Agreement Overview Summary on website for customer clarity (Attachment 4)</a:t>
            </a: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Reviewed by General Counsel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CB60DF-5FA9-CB84-B83E-58B12A45B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92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7684B-CF7E-42EF-ABD5-BABF2C30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Recommendation</a:t>
            </a:r>
            <a:endParaRPr lang="en-US" sz="2400" b="1" u="sng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33158-3E36-D379-38FE-FBE9621F6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1800" dirty="0">
              <a:solidFill>
                <a:schemeClr val="accent2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en-US" sz="2000" b="0" i="0" dirty="0">
                <a:solidFill>
                  <a:schemeClr val="accent2"/>
                </a:solidFill>
              </a:rPr>
              <a:t>Sign and execute Amendment No. 3 to the </a:t>
            </a:r>
            <a:r>
              <a:rPr lang="en-US" sz="2000" b="0" i="1" dirty="0">
                <a:solidFill>
                  <a:schemeClr val="accent2"/>
                </a:solidFill>
              </a:rPr>
              <a:t>“Contract Services Agreement for Refuse Collection, Disposal, and Recycling Services in the Rubidoux Community Services District” </a:t>
            </a:r>
            <a:r>
              <a:rPr lang="en-US" sz="2000" b="0" i="0" dirty="0">
                <a:solidFill>
                  <a:schemeClr val="accent2"/>
                </a:solidFill>
              </a:rPr>
              <a:t>with Burrtec Waste Industries, Inc.</a:t>
            </a:r>
            <a:endParaRPr lang="en-US" sz="2000" b="0" i="0" dirty="0">
              <a:solidFill>
                <a:schemeClr val="accent2"/>
              </a:solidFill>
              <a:effectLst/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57036C-8765-1BD5-8FA3-CDAA8FADD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2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4"/>
          <p:cNvSpPr txBox="1"/>
          <p:nvPr/>
        </p:nvSpPr>
        <p:spPr>
          <a:xfrm>
            <a:off x="2819400" y="5638800"/>
            <a:ext cx="3505200" cy="53340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Rubidoux Community Services District</a:t>
            </a:r>
          </a:p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Office: 951.684.7580</a:t>
            </a:r>
          </a:p>
          <a:p>
            <a:pPr algn="ctr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www.rcsd.org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590799" y="2286000"/>
            <a:ext cx="3962402" cy="1020618"/>
            <a:chOff x="2057399" y="1981200"/>
            <a:chExt cx="5029201" cy="1295400"/>
          </a:xfrm>
          <a:effectLst>
            <a:reflection blurRad="25400" stA="50000" endA="300" endPos="60000" dir="5400000" sy="-100000" algn="bl" rotWithShape="0"/>
          </a:effectLst>
        </p:grpSpPr>
        <p:sp>
          <p:nvSpPr>
            <p:cNvPr id="16" name="Rounded Rectangle 15"/>
            <p:cNvSpPr/>
            <p:nvPr/>
          </p:nvSpPr>
          <p:spPr>
            <a:xfrm>
              <a:off x="2057400" y="1981200"/>
              <a:ext cx="5029200" cy="1295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57399" y="1981200"/>
              <a:ext cx="50292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accent2"/>
                  </a:solidFill>
                </a:rPr>
                <a:t>Questions</a:t>
              </a:r>
            </a:p>
          </p:txBody>
        </p:sp>
      </p:grpSp>
      <p:sp>
        <p:nvSpPr>
          <p:cNvPr id="18" name="Slide Number Placeholder 1"/>
          <p:cNvSpPr>
            <a:spLocks noGrp="1"/>
          </p:cNvSpPr>
          <p:nvPr/>
        </p:nvSpPr>
        <p:spPr>
          <a:xfrm>
            <a:off x="76200" y="632460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5E0F86-530E-0543-A407-2D1212571E0B}" type="slidenum">
              <a:rPr lang="en-US"/>
              <a:t>12</a:t>
            </a:fld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2FFD02-7CA1-F0D7-3740-5AFD6E189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13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5EB5E-5F2F-A1FB-E8F1-4A2C90817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27762-72C9-0620-4D90-DD8977F31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066800"/>
            <a:ext cx="89154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Background</a:t>
            </a:r>
            <a:br>
              <a:rPr lang="en-US" sz="24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B85D9-4FC9-2F86-512D-13DE546CB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January 2008 – Burrtec Solid Waste Agreement (“Agreement”) (Attachment 1)</a:t>
            </a:r>
          </a:p>
          <a:p>
            <a:pPr marL="0" indent="0">
              <a:buNone/>
            </a:pPr>
            <a:endParaRPr lang="en-US" sz="16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May 2024 – Amendments 1 and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Amendment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Adjusted CPI measurement to annual average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Cleaned up outdated language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Adjusted billing fee to $4,500 with annual CPI adjustments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Amendment 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Necessitated by SB 1383</a:t>
            </a:r>
          </a:p>
          <a:p>
            <a:pPr marL="914400" lvl="2" indent="0">
              <a:buNone/>
            </a:pPr>
            <a:endParaRPr lang="en-US" sz="16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Note: City of Jurupa Valley (“City”)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Exclusive agreement with Burrtec (July 2012)(Exp. June 2035)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Provided to “other” City residents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4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 defTabSz="571500">
              <a:buNone/>
            </a:pPr>
            <a:endParaRPr lang="en-US" sz="1600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chemeClr val="accent2"/>
                </a:solidFill>
              </a:rPr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2"/>
              </a:solidFill>
              <a:ea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BBFA1D-6AEC-3278-B993-C4A845C2B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80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A9DBB-9C04-71C9-D386-5A4947E9D8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11D04-F56D-89B4-ED67-53933793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066800"/>
            <a:ext cx="89154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Background</a:t>
            </a:r>
            <a:br>
              <a:rPr lang="en-US" sz="24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EA3C6-B97C-CA0F-08DA-8C27EBDD0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689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Agreement – Expired December 31,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But…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“Wind-down” language – rolling 4-year term</a:t>
            </a:r>
          </a:p>
          <a:p>
            <a:pPr marL="914400" lvl="2" indent="0">
              <a:buNone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Requires a formal written-notice of non-renewal (this was never submitted)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4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 defTabSz="571500">
              <a:buNone/>
            </a:pPr>
            <a:endParaRPr lang="en-US" sz="1600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chemeClr val="accent2"/>
                </a:solidFill>
              </a:rPr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2"/>
              </a:solidFill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3AE8C7-8B09-288A-26EF-A724ABE66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172295"/>
            <a:ext cx="4391025" cy="192405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06879-ADFE-C5F9-00C8-F085ACB63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4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049367-11EA-002B-90DA-5FA16B6B3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49B9-0E2A-B36E-5CA7-BB1BA7193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066800"/>
            <a:ext cx="89154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Background</a:t>
            </a:r>
            <a:br>
              <a:rPr lang="en-US" sz="24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u="sng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D5686-0C6B-B783-4C1D-55A52B2C2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689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Why extension?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Outdated (17-year-old) agreement provides risks such as: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Misunderstandings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Disputes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Legal exposure</a:t>
            </a:r>
          </a:p>
          <a:p>
            <a:pPr marL="914400" lvl="2" indent="0">
              <a:buNone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Evolving industry standards (regulatory, market, technological) changes have outpaced the current contract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ea typeface="Times New Roman" panose="02020603050405020304" pitchFamily="18" charset="0"/>
              </a:rPr>
              <a:t>The Agreement predates the incorporation of Jurupa Valley where each jurisdiction has separate services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400" dirty="0">
              <a:solidFill>
                <a:schemeClr val="accent2"/>
              </a:solidFill>
              <a:ea typeface="Times New Roman" panose="02020603050405020304" pitchFamily="18" charset="0"/>
            </a:endParaRPr>
          </a:p>
          <a:p>
            <a:pPr marL="914400" lvl="2" indent="0" defTabSz="571500">
              <a:buNone/>
            </a:pPr>
            <a:endParaRPr lang="en-US" sz="1600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chemeClr val="accent2"/>
                </a:solidFill>
              </a:rPr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2"/>
              </a:solidFill>
              <a:ea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E926B-38F1-8F53-AE99-D3D266152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4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74296-E7D4-9A7C-BEE0-4167176BC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C1A86-5177-6B85-A01A-9D5BB596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34DA-578E-021E-0B47-8317EFFAA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419600"/>
          </a:xfrm>
        </p:spPr>
        <p:txBody>
          <a:bodyPr/>
          <a:lstStyle/>
          <a:p>
            <a:pPr algn="just"/>
            <a:r>
              <a:rPr lang="en-US" sz="2000" dirty="0">
                <a:solidFill>
                  <a:schemeClr val="accent2"/>
                </a:solidFill>
              </a:rPr>
              <a:t>May 19, 2025 – Solid Waste Committee (Murphy and Skerbelis):</a:t>
            </a:r>
          </a:p>
          <a:p>
            <a:pPr algn="just"/>
            <a:endParaRPr lang="en-US" sz="2000" dirty="0">
              <a:solidFill>
                <a:schemeClr val="accent2"/>
              </a:solidFill>
            </a:endParaRPr>
          </a:p>
          <a:p>
            <a:pPr lvl="1" algn="just"/>
            <a:r>
              <a:rPr lang="en-US" sz="2000" dirty="0">
                <a:solidFill>
                  <a:schemeClr val="accent2"/>
                </a:solidFill>
              </a:rPr>
              <a:t>Reviewed and supported the draft language of Amendment No. 3 (Attachment 2)</a:t>
            </a:r>
          </a:p>
          <a:p>
            <a:pPr lvl="1" algn="just"/>
            <a:endParaRPr lang="en-US" sz="2000" dirty="0">
              <a:solidFill>
                <a:schemeClr val="accent2"/>
              </a:solidFill>
            </a:endParaRPr>
          </a:p>
          <a:p>
            <a:pPr lvl="1" algn="just"/>
            <a:r>
              <a:rPr lang="en-US" sz="2000" dirty="0">
                <a:solidFill>
                  <a:schemeClr val="accent2"/>
                </a:solidFill>
              </a:rPr>
              <a:t>Recommended it be presented to the full Board for consideration at the June 26, 2025, Special Board Meeting</a:t>
            </a: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3" algn="just"/>
            <a:endParaRPr lang="en-US" sz="6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E9F3B-F59D-E478-13D8-C9ACA3B30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1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97A72-D6AA-321C-D71B-67A1ACAB7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329C-9CEB-6DE2-291B-77496529F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Amendment No.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89B91-9FEA-5511-E6E3-F8F7710AA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724400"/>
          </a:xfrm>
        </p:spPr>
        <p:txBody>
          <a:bodyPr/>
          <a:lstStyle/>
          <a:p>
            <a:pPr algn="just"/>
            <a:r>
              <a:rPr lang="en-US" sz="2000" dirty="0">
                <a:solidFill>
                  <a:schemeClr val="accent2"/>
                </a:solidFill>
              </a:rPr>
              <a:t>Section 1.0 – Term of Agreement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Extended to December 31, 2035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Extended annually for 1-year (after 2035) with a 7-year “wind-down” clause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2000" dirty="0">
                <a:solidFill>
                  <a:schemeClr val="accent2"/>
                </a:solidFill>
              </a:rPr>
              <a:t>Section 2.10 – Free Service to the District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Expanded bulky-item pickup program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Battery recycling drop off (AA, AAA, etc.) at District office (</a:t>
            </a:r>
            <a:r>
              <a:rPr lang="en-US" sz="1600" dirty="0">
                <a:solidFill>
                  <a:srgbClr val="FF0000"/>
                </a:solidFill>
              </a:rPr>
              <a:t>new</a:t>
            </a:r>
            <a:r>
              <a:rPr lang="en-US" sz="1600" dirty="0">
                <a:solidFill>
                  <a:schemeClr val="accent2"/>
                </a:solidFill>
              </a:rPr>
              <a:t>)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Barrel roll out service (for disabled or physically challenged SFR accounts with no other abled body person available)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Holiday tree recycling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Up to 5 roll-off containers or front-end loaders 2x per year for community cleanup efforts (</a:t>
            </a:r>
            <a:r>
              <a:rPr lang="en-US" sz="1600" dirty="0">
                <a:solidFill>
                  <a:srgbClr val="FF0000"/>
                </a:solidFill>
              </a:rPr>
              <a:t>new</a:t>
            </a:r>
            <a:r>
              <a:rPr lang="en-US" sz="1600" dirty="0">
                <a:solidFill>
                  <a:schemeClr val="accent2"/>
                </a:solidFill>
              </a:rPr>
              <a:t>)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Additional green waste (that is tied and bundled not to exceed 4 feet in length and 18 inches in diameter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Residential used oil collection (up to 2 gallons per visit, 4x per year) (</a:t>
            </a:r>
            <a:r>
              <a:rPr lang="en-US" sz="1600" dirty="0">
                <a:solidFill>
                  <a:srgbClr val="FF0000"/>
                </a:solidFill>
              </a:rPr>
              <a:t>new</a:t>
            </a:r>
            <a:r>
              <a:rPr lang="en-US" sz="1600" dirty="0">
                <a:solidFill>
                  <a:schemeClr val="accent2"/>
                </a:solidFill>
              </a:rPr>
              <a:t>)</a:t>
            </a: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914400" lvl="2" indent="0" algn="just">
              <a:buNone/>
            </a:pPr>
            <a:endParaRPr lang="en-US" sz="14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7F634-80AE-0096-DABF-7BCA184F6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F28444-08E9-55F3-0127-73DDB5CE4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6322-D5C9-6B47-B588-5632F17FA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Amendment No.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E0372-D506-669C-74B3-61F95F631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724400"/>
          </a:xfrm>
        </p:spPr>
        <p:txBody>
          <a:bodyPr/>
          <a:lstStyle/>
          <a:p>
            <a:pPr algn="just"/>
            <a:r>
              <a:rPr lang="en-US" sz="2000" dirty="0">
                <a:solidFill>
                  <a:schemeClr val="accent2"/>
                </a:solidFill>
              </a:rPr>
              <a:t>Section 2.18 – Street Sweeping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2x per month at </a:t>
            </a:r>
            <a:r>
              <a:rPr lang="en-US" sz="1600" u="sng" dirty="0">
                <a:solidFill>
                  <a:schemeClr val="accent2"/>
                </a:solidFill>
              </a:rPr>
              <a:t>no cost</a:t>
            </a:r>
            <a:r>
              <a:rPr lang="en-US" sz="1600" dirty="0">
                <a:solidFill>
                  <a:schemeClr val="accent2"/>
                </a:solidFill>
              </a:rPr>
              <a:t> on all public streets with curb and gutter 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Removes Jurupa Valley’s involvement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Staff working to replace existing signage – Unit price $65</a:t>
            </a: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r>
              <a:rPr lang="en-US" sz="3600" dirty="0">
                <a:solidFill>
                  <a:schemeClr val="accent2"/>
                </a:solidFill>
              </a:rPr>
              <a:t>					MAP</a:t>
            </a:r>
            <a:r>
              <a:rPr lang="en-US" sz="1600" dirty="0">
                <a:solidFill>
                  <a:schemeClr val="accent2"/>
                </a:solidFill>
              </a:rPr>
              <a:t>(Attachment 3)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914400" lvl="2" indent="0" algn="just">
              <a:buNone/>
            </a:pPr>
            <a:endParaRPr lang="en-US" sz="14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41FD3-7FB9-4548-E4D3-C7570A887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BA7B6EC-FBAD-9882-4C87-F72171DCD521}"/>
              </a:ext>
            </a:extLst>
          </p:cNvPr>
          <p:cNvSpPr/>
          <p:nvPr/>
        </p:nvSpPr>
        <p:spPr>
          <a:xfrm>
            <a:off x="7696200" y="4495800"/>
            <a:ext cx="914400" cy="8382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4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FD3CB-36D2-0DC6-D901-089EA06CA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49166-87ED-5A7A-D505-23C6CEB8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Amendment No.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BA1B6-0D54-C577-B7F9-4C4E00B3A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724400"/>
          </a:xfrm>
        </p:spPr>
        <p:txBody>
          <a:bodyPr/>
          <a:lstStyle/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914400" lvl="2" indent="0" algn="just">
              <a:buNone/>
            </a:pPr>
            <a:endParaRPr lang="en-US" sz="14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B506A-506C-ECC6-E1AD-44BFF2DA1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77FF5B-0C0F-6BB5-2DF8-5A3F086C5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27768"/>
            <a:ext cx="7162800" cy="53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6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731755-3D9D-92DD-A06D-7833217F3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74663-F3A9-FC89-4B37-2A0CCEC9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Amendment No.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4AEFF-9C8B-4489-5E5A-344EB8F26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724400"/>
          </a:xfrm>
        </p:spPr>
        <p:txBody>
          <a:bodyPr/>
          <a:lstStyle/>
          <a:p>
            <a:pPr algn="just"/>
            <a:r>
              <a:rPr lang="en-US" sz="2000" dirty="0">
                <a:solidFill>
                  <a:schemeClr val="accent2"/>
                </a:solidFill>
              </a:rPr>
              <a:t>Section 3.2 – Change in the Cost of Doing Business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CPI (service cost) capped at 4.0% annually</a:t>
            </a:r>
          </a:p>
          <a:p>
            <a:pPr lvl="1" algn="just"/>
            <a:r>
              <a:rPr lang="en-US" sz="1600" dirty="0">
                <a:solidFill>
                  <a:schemeClr val="accent2"/>
                </a:solidFill>
              </a:rPr>
              <a:t>90-gallon residential rate must not exceed Jurupa Valley by more than 2.0%</a:t>
            </a: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lvl="2" algn="just"/>
            <a:r>
              <a:rPr lang="en-US" sz="1600" dirty="0">
                <a:solidFill>
                  <a:schemeClr val="accent2"/>
                </a:solidFill>
              </a:rPr>
              <a:t>For example: $38.92 x 2.0% = $0.78</a:t>
            </a:r>
          </a:p>
          <a:p>
            <a:pPr lvl="1" algn="just"/>
            <a:endParaRPr lang="en-US" sz="1600" dirty="0">
              <a:solidFill>
                <a:schemeClr val="accent2"/>
              </a:solidFill>
            </a:endParaRP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914400" lvl="2" indent="0" algn="just">
              <a:buNone/>
            </a:pPr>
            <a:endParaRPr lang="en-US" sz="14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0E9A2-D67A-EC53-371F-DBC6437A73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391725"/>
      </p:ext>
    </p:extLst>
  </p:cSld>
  <p:clrMapOvr>
    <a:masterClrMapping/>
  </p:clrMapOvr>
</p:sld>
</file>

<file path=ppt/theme/theme1.xml><?xml version="1.0" encoding="utf-8"?>
<a:theme xmlns:a="http://schemas.openxmlformats.org/drawingml/2006/main" name="RCS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4676</TotalTime>
  <Words>595</Words>
  <Application>Microsoft Office PowerPoint</Application>
  <PresentationFormat>On-screen Show (4:3)</PresentationFormat>
  <Paragraphs>196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RCSD</vt:lpstr>
      <vt:lpstr>  Director Memorandum 2025-60 Consideration to Adopt Amendment No. 3 to the Burrtec Contract</vt:lpstr>
      <vt:lpstr>Background </vt:lpstr>
      <vt:lpstr>Background </vt:lpstr>
      <vt:lpstr>Background </vt:lpstr>
      <vt:lpstr>Background</vt:lpstr>
      <vt:lpstr>Amendment No. 3</vt:lpstr>
      <vt:lpstr>Amendment No. 3</vt:lpstr>
      <vt:lpstr>Amendment No. 3</vt:lpstr>
      <vt:lpstr>Amendment No. 3</vt:lpstr>
      <vt:lpstr>Other Considerations</vt:lpstr>
      <vt:lpstr>Recommendation</vt:lpstr>
      <vt:lpstr>PowerPoint Presentation</vt:lpstr>
    </vt:vector>
  </TitlesOfParts>
  <Company>Michael Merino Architects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Jennings</dc:creator>
  <cp:lastModifiedBy>Brian Laddusaw</cp:lastModifiedBy>
  <cp:revision>309</cp:revision>
  <cp:lastPrinted>2025-02-06T23:13:02Z</cp:lastPrinted>
  <dcterms:created xsi:type="dcterms:W3CDTF">2009-05-29T18:33:58Z</dcterms:created>
  <dcterms:modified xsi:type="dcterms:W3CDTF">2025-06-26T21:55:50Z</dcterms:modified>
</cp:coreProperties>
</file>