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15" r:id="rId2"/>
    <p:sldId id="320" r:id="rId3"/>
    <p:sldId id="322" r:id="rId4"/>
    <p:sldId id="323" r:id="rId5"/>
    <p:sldId id="324" r:id="rId6"/>
    <p:sldId id="325" r:id="rId7"/>
    <p:sldId id="326" r:id="rId8"/>
    <p:sldId id="327" r:id="rId9"/>
    <p:sldId id="328" r:id="rId10"/>
    <p:sldId id="319" r:id="rId1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99"/>
    <a:srgbClr val="0086EA"/>
    <a:srgbClr val="292929"/>
    <a:srgbClr val="000000"/>
    <a:srgbClr val="003399"/>
    <a:srgbClr val="CC9900"/>
    <a:srgbClr val="FFCC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8" autoAdjust="0"/>
  </p:normalViewPr>
  <p:slideViewPr>
    <p:cSldViewPr>
      <p:cViewPr>
        <p:scale>
          <a:sx n="100" d="100"/>
          <a:sy n="100" d="100"/>
        </p:scale>
        <p:origin x="1914" y="1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sz="quarter" idx="1"/>
          </p:nvPr>
        </p:nvSpPr>
        <p:spPr>
          <a:xfrm>
            <a:off x="3970673" y="1"/>
            <a:ext cx="3038155" cy="464978"/>
          </a:xfrm>
          <a:prstGeom prst="rect">
            <a:avLst/>
          </a:prstGeom>
        </p:spPr>
        <p:txBody>
          <a:bodyPr vert="horz" lIns="90690" tIns="45345" rIns="90690" bIns="45345" rtlCol="0"/>
          <a:lstStyle>
            <a:lvl1pPr algn="r">
              <a:defRPr sz="1200"/>
            </a:lvl1pPr>
          </a:lstStyle>
          <a:p>
            <a:fld id="{296E7364-FD99-42E2-939A-8A468BA4C380}" type="datetimeFigureOut">
              <a:rPr lang="en-US" smtClean="0"/>
              <a:t>6/18/2026</a:t>
            </a:fld>
            <a:endParaRPr lang="en-US" dirty="0"/>
          </a:p>
        </p:txBody>
      </p:sp>
      <p:sp>
        <p:nvSpPr>
          <p:cNvPr id="4" name="Footer Placeholder 3"/>
          <p:cNvSpPr>
            <a:spLocks noGrp="1"/>
          </p:cNvSpPr>
          <p:nvPr>
            <p:ph type="ftr" sz="quarter" idx="2"/>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673" y="8829847"/>
            <a:ext cx="3038155" cy="464978"/>
          </a:xfrm>
          <a:prstGeom prst="rect">
            <a:avLst/>
          </a:prstGeom>
        </p:spPr>
        <p:txBody>
          <a:bodyPr vert="horz" lIns="90690" tIns="45345" rIns="90690" bIns="45345" rtlCol="0" anchor="b"/>
          <a:lstStyle>
            <a:lvl1pPr algn="r">
              <a:defRPr sz="1200"/>
            </a:lvl1pPr>
          </a:lstStyle>
          <a:p>
            <a:fld id="{F241D799-8E5F-4FCD-B852-A9FBD3368204}" type="slidenum">
              <a:rPr lang="en-US" smtClean="0"/>
              <a:t>‹#›</a:t>
            </a:fld>
            <a:endParaRPr lang="en-US" dirty="0"/>
          </a:p>
        </p:txBody>
      </p:sp>
    </p:spTree>
    <p:extLst>
      <p:ext uri="{BB962C8B-B14F-4D97-AF65-F5344CB8AC3E}">
        <p14:creationId xmlns:p14="http://schemas.microsoft.com/office/powerpoint/2010/main" val="225684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0"/>
            <a:ext cx="3038155" cy="466554"/>
          </a:xfrm>
          <a:prstGeom prst="rect">
            <a:avLst/>
          </a:prstGeom>
        </p:spPr>
        <p:txBody>
          <a:bodyPr vert="horz" lIns="90690" tIns="45345" rIns="90690" bIns="45345" rtlCol="0"/>
          <a:lstStyle>
            <a:lvl1pPr algn="r">
              <a:defRPr sz="1200"/>
            </a:lvl1pPr>
          </a:lstStyle>
          <a:p>
            <a:fld id="{E13A8810-3BB5-4FDF-AB62-02243E4AB83A}" type="datetimeFigureOut">
              <a:rPr lang="en-US" smtClean="0"/>
              <a:t>6/18/2026</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73243"/>
            <a:ext cx="5607691" cy="3661502"/>
          </a:xfrm>
          <a:prstGeom prst="rect">
            <a:avLst/>
          </a:prstGeom>
        </p:spPr>
        <p:txBody>
          <a:bodyPr vert="horz" lIns="90690" tIns="45345" rIns="90690" bIns="453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6"/>
            <a:ext cx="3038155" cy="466554"/>
          </a:xfrm>
          <a:prstGeom prst="rect">
            <a:avLst/>
          </a:prstGeom>
        </p:spPr>
        <p:txBody>
          <a:bodyPr vert="horz" lIns="90690" tIns="45345" rIns="90690" bIns="45345" rtlCol="0" anchor="b"/>
          <a:lstStyle>
            <a:lvl1pPr algn="r">
              <a:defRPr sz="1200"/>
            </a:lvl1pPr>
          </a:lstStyle>
          <a:p>
            <a:fld id="{88F27417-1DE2-4B56-AFF3-2EC3419FC72C}" type="slidenum">
              <a:rPr lang="en-US" smtClean="0"/>
              <a:t>‹#›</a:t>
            </a:fld>
            <a:endParaRPr lang="en-US" dirty="0"/>
          </a:p>
        </p:txBody>
      </p:sp>
    </p:spTree>
    <p:extLst>
      <p:ext uri="{BB962C8B-B14F-4D97-AF65-F5344CB8AC3E}">
        <p14:creationId xmlns:p14="http://schemas.microsoft.com/office/powerpoint/2010/main" val="25953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98157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73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0594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98266" y="6007934"/>
            <a:ext cx="10207760" cy="850066"/>
          </a:xfrm>
          <a:prstGeom prst="rect">
            <a:avLst/>
          </a:prstGeom>
        </p:spPr>
      </p:pic>
    </p:spTree>
    <p:extLst>
      <p:ext uri="{BB962C8B-B14F-4D97-AF65-F5344CB8AC3E}">
        <p14:creationId xmlns:p14="http://schemas.microsoft.com/office/powerpoint/2010/main" val="375972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2667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578882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05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7574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797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25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02987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6761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Line 12"/>
          <p:cNvSpPr>
            <a:spLocks noChangeShapeType="1"/>
          </p:cNvSpPr>
          <p:nvPr userDrawn="1"/>
        </p:nvSpPr>
        <p:spPr bwMode="auto">
          <a:xfrm>
            <a:off x="0" y="990600"/>
            <a:ext cx="9144000" cy="0"/>
          </a:xfrm>
          <a:prstGeom prst="line">
            <a:avLst/>
          </a:prstGeom>
          <a:noFill/>
          <a:ln w="76200">
            <a:solidFill>
              <a:srgbClr val="FFCC00"/>
            </a:solidFill>
            <a:round/>
            <a:headEnd/>
            <a:tailEnd/>
          </a:ln>
          <a:effectLst/>
        </p:spPr>
        <p:txBody>
          <a:bodyPr/>
          <a:lstStyle/>
          <a:p>
            <a:pPr>
              <a:defRPr/>
            </a:pPr>
            <a:endParaRPr lang="en-US" dirty="0"/>
          </a:p>
        </p:txBody>
      </p:sp>
      <p:pic>
        <p:nvPicPr>
          <p:cNvPr id="1027" name="Picture 16" descr="water drip"/>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28" name="Group 10"/>
          <p:cNvGrpSpPr>
            <a:grpSpLocks/>
          </p:cNvGrpSpPr>
          <p:nvPr userDrawn="1"/>
        </p:nvGrpSpPr>
        <p:grpSpPr bwMode="auto">
          <a:xfrm>
            <a:off x="152400" y="381000"/>
            <a:ext cx="1295400" cy="1295400"/>
            <a:chOff x="152400" y="381000"/>
            <a:chExt cx="1295400" cy="1295400"/>
          </a:xfrm>
        </p:grpSpPr>
        <p:pic>
          <p:nvPicPr>
            <p:cNvPr id="1042" name="Picture 18" descr="RCSD Logo for ppt"/>
            <p:cNvPicPr>
              <a:picLocks noChangeAspect="1" noChangeArrowheads="1"/>
            </p:cNvPicPr>
            <p:nvPr userDrawn="1"/>
          </p:nvPicPr>
          <p:blipFill>
            <a:blip r:embed="rId15">
              <a:clrChange>
                <a:clrFrom>
                  <a:srgbClr val="18FF25"/>
                </a:clrFrom>
                <a:clrTo>
                  <a:srgbClr val="18FF25">
                    <a:alpha val="0"/>
                  </a:srgbClr>
                </a:clrTo>
              </a:clrChange>
            </a:blip>
            <a:srcRect/>
            <a:stretch>
              <a:fillRect/>
            </a:stretch>
          </p:blipFill>
          <p:spPr bwMode="auto">
            <a:xfrm>
              <a:off x="152400" y="381000"/>
              <a:ext cx="1295400" cy="1295400"/>
            </a:xfrm>
            <a:prstGeom prst="rect">
              <a:avLst/>
            </a:prstGeom>
            <a:noFill/>
            <a:effectLst>
              <a:outerShdw dist="35921" dir="2700000" algn="ctr" rotWithShape="0">
                <a:srgbClr val="292929">
                  <a:alpha val="50000"/>
                </a:srgbClr>
              </a:outerShdw>
            </a:effectLst>
          </p:spPr>
        </p:pic>
        <p:sp>
          <p:nvSpPr>
            <p:cNvPr id="1044" name="AutoShape 20"/>
            <p:cNvSpPr>
              <a:spLocks noChangeArrowheads="1"/>
            </p:cNvSpPr>
            <p:nvPr userDrawn="1"/>
          </p:nvSpPr>
          <p:spPr bwMode="auto">
            <a:xfrm>
              <a:off x="152400" y="381000"/>
              <a:ext cx="1295400" cy="1295400"/>
            </a:xfrm>
            <a:custGeom>
              <a:avLst/>
              <a:gdLst>
                <a:gd name="G0" fmla="+- 975 0 0"/>
                <a:gd name="G1" fmla="+- 21600 0 975"/>
                <a:gd name="G2" fmla="+- 21600 0 97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75" y="10800"/>
                  </a:moveTo>
                  <a:cubicBezTo>
                    <a:pt x="975" y="16226"/>
                    <a:pt x="5374" y="20625"/>
                    <a:pt x="10800" y="20625"/>
                  </a:cubicBezTo>
                  <a:cubicBezTo>
                    <a:pt x="16226" y="20625"/>
                    <a:pt x="20625" y="16226"/>
                    <a:pt x="20625" y="10800"/>
                  </a:cubicBezTo>
                  <a:cubicBezTo>
                    <a:pt x="20625" y="5374"/>
                    <a:pt x="16226" y="975"/>
                    <a:pt x="10800" y="975"/>
                  </a:cubicBezTo>
                  <a:cubicBezTo>
                    <a:pt x="5374" y="975"/>
                    <a:pt x="975" y="5374"/>
                    <a:pt x="975" y="10800"/>
                  </a:cubicBezTo>
                  <a:close/>
                </a:path>
              </a:pathLst>
            </a:custGeom>
            <a:gradFill rotWithShape="1">
              <a:gsLst>
                <a:gs pos="0">
                  <a:srgbClr val="FFCC00"/>
                </a:gs>
                <a:gs pos="100000">
                  <a:srgbClr val="FFCC00">
                    <a:gamma/>
                    <a:shade val="46275"/>
                    <a:invGamma/>
                  </a:srgbClr>
                </a:gs>
              </a:gsLst>
              <a:lin ang="2700000" scaled="1"/>
            </a:gradFill>
            <a:ln w="9525">
              <a:noFill/>
              <a:round/>
              <a:headEnd/>
              <a:tailEnd/>
            </a:ln>
            <a:effectLst/>
          </p:spPr>
          <p:txBody>
            <a:bodyPr wrap="none" anchor="ct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55E1B-01AE-4F1D-97A6-605E0EFDEC0E}"/>
              </a:ext>
            </a:extLst>
          </p:cNvPr>
          <p:cNvSpPr>
            <a:spLocks noGrp="1"/>
          </p:cNvSpPr>
          <p:nvPr>
            <p:ph type="ctrTitle"/>
          </p:nvPr>
        </p:nvSpPr>
        <p:spPr>
          <a:xfrm>
            <a:off x="685800" y="2514600"/>
            <a:ext cx="7772400" cy="1371600"/>
          </a:xfrm>
        </p:spPr>
        <p:txBody>
          <a:bodyPr lIns="91440" tIns="45720" rIns="91440" bIns="45720" anchor="t"/>
          <a:lstStyle/>
          <a:p>
            <a:r>
              <a:rPr lang="en-US" sz="2400" b="1" dirty="0">
                <a:solidFill>
                  <a:schemeClr val="accent2"/>
                </a:solidFill>
              </a:rPr>
              <a:t>DM 2026- 54 Consider Approval of </a:t>
            </a:r>
            <a:br>
              <a:rPr lang="en-US" sz="2400" b="1" dirty="0">
                <a:solidFill>
                  <a:schemeClr val="accent2"/>
                </a:solidFill>
              </a:rPr>
            </a:br>
            <a:r>
              <a:rPr lang="en-US" sz="2400" b="1" dirty="0">
                <a:solidFill>
                  <a:schemeClr val="accent2"/>
                </a:solidFill>
              </a:rPr>
              <a:t>“Water for Tomorrow” </a:t>
            </a:r>
            <a:br>
              <a:rPr lang="en-US" sz="2400" b="1" dirty="0">
                <a:solidFill>
                  <a:schemeClr val="accent2"/>
                </a:solidFill>
              </a:rPr>
            </a:br>
            <a:r>
              <a:rPr lang="en-US" sz="2400" b="1" dirty="0">
                <a:solidFill>
                  <a:schemeClr val="accent2"/>
                </a:solidFill>
              </a:rPr>
              <a:t>School Art Contest Program</a:t>
            </a:r>
            <a:br>
              <a:rPr lang="en-US" sz="2400" b="1" dirty="0"/>
            </a:br>
            <a:br>
              <a:rPr lang="en-US" sz="2400" b="1" dirty="0">
                <a:solidFill>
                  <a:schemeClr val="accent2"/>
                </a:solidFill>
              </a:rPr>
            </a:br>
            <a:br>
              <a:rPr lang="en-US" sz="2400" dirty="0">
                <a:latin typeface="Calibri" panose="020F0502020204030204" pitchFamily="34" charset="0"/>
              </a:rPr>
            </a:br>
            <a:endParaRPr lang="en-US" sz="2400" dirty="0">
              <a:solidFill>
                <a:schemeClr val="accent2"/>
              </a:solidFill>
              <a:cs typeface="Arial"/>
            </a:endParaRPr>
          </a:p>
        </p:txBody>
      </p:sp>
      <p:sp>
        <p:nvSpPr>
          <p:cNvPr id="3" name="Subtitle 2">
            <a:extLst>
              <a:ext uri="{FF2B5EF4-FFF2-40B4-BE49-F238E27FC236}">
                <a16:creationId xmlns:a16="http://schemas.microsoft.com/office/drawing/2014/main" id="{815396D3-E760-4B33-A841-82A67801ED65}"/>
              </a:ext>
            </a:extLst>
          </p:cNvPr>
          <p:cNvSpPr>
            <a:spLocks noGrp="1"/>
          </p:cNvSpPr>
          <p:nvPr>
            <p:ph type="subTitle" idx="1"/>
          </p:nvPr>
        </p:nvSpPr>
        <p:spPr/>
        <p:txBody>
          <a:bodyPr lIns="91440" tIns="45720" rIns="91440" bIns="45720" anchor="t"/>
          <a:lstStyle/>
          <a:p>
            <a:pPr algn="l"/>
            <a:endParaRPr lang="en-US" sz="1600" i="1" dirty="0">
              <a:solidFill>
                <a:srgbClr val="0033CC"/>
              </a:solidFill>
            </a:endParaRPr>
          </a:p>
          <a:p>
            <a:endParaRPr lang="en-US" sz="1400" i="1" dirty="0">
              <a:solidFill>
                <a:schemeClr val="accent2"/>
              </a:solidFill>
            </a:endParaRPr>
          </a:p>
          <a:p>
            <a:endParaRPr lang="en-US" sz="1400" i="1" dirty="0">
              <a:solidFill>
                <a:schemeClr val="accent2"/>
              </a:solidFill>
            </a:endParaRPr>
          </a:p>
          <a:p>
            <a:endParaRPr lang="en-US" sz="1400" i="1" dirty="0">
              <a:solidFill>
                <a:schemeClr val="accent2"/>
              </a:solidFill>
            </a:endParaRPr>
          </a:p>
          <a:p>
            <a:r>
              <a:rPr lang="en-US" sz="1200" dirty="0">
                <a:solidFill>
                  <a:schemeClr val="accent2"/>
                </a:solidFill>
              </a:rPr>
              <a:t>June 18, 2026</a:t>
            </a:r>
          </a:p>
        </p:txBody>
      </p:sp>
      <p:sp>
        <p:nvSpPr>
          <p:cNvPr id="4" name="TextBox 3">
            <a:extLst>
              <a:ext uri="{FF2B5EF4-FFF2-40B4-BE49-F238E27FC236}">
                <a16:creationId xmlns:a16="http://schemas.microsoft.com/office/drawing/2014/main" id="{3CF2D5E2-7926-E0C3-47B4-12D8231A1CB4}"/>
              </a:ext>
            </a:extLst>
          </p:cNvPr>
          <p:cNvSpPr txBox="1"/>
          <p:nvPr/>
        </p:nvSpPr>
        <p:spPr>
          <a:xfrm>
            <a:off x="8153400" y="6019800"/>
            <a:ext cx="304800" cy="276999"/>
          </a:xfrm>
          <a:prstGeom prst="rect">
            <a:avLst/>
          </a:prstGeom>
          <a:noFill/>
        </p:spPr>
        <p:txBody>
          <a:bodyPr wrap="square" rtlCol="0">
            <a:spAutoFit/>
          </a:bodyPr>
          <a:lstStyle/>
          <a:p>
            <a:r>
              <a:rPr lang="en-US" sz="1200" dirty="0">
                <a:solidFill>
                  <a:schemeClr val="accent2"/>
                </a:solidFill>
              </a:rPr>
              <a:t>1</a:t>
            </a:r>
          </a:p>
        </p:txBody>
      </p:sp>
    </p:spTree>
    <p:extLst>
      <p:ext uri="{BB962C8B-B14F-4D97-AF65-F5344CB8AC3E}">
        <p14:creationId xmlns:p14="http://schemas.microsoft.com/office/powerpoint/2010/main" val="688960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4"/>
          <p:cNvSpPr txBox="1"/>
          <p:nvPr/>
        </p:nvSpPr>
        <p:spPr>
          <a:xfrm>
            <a:off x="2819400" y="5638800"/>
            <a:ext cx="3505200" cy="533401"/>
          </a:xfrm>
          <a:prstGeom prst="rect">
            <a:avLst/>
          </a:prstGeom>
          <a:noFill/>
          <a:ln>
            <a:noFill/>
          </a:ln>
        </p:spPr>
        <p:txBody>
          <a:bodyPr wrap="square" lIns="0" tIns="0" rIns="0" bIns="0" anchor="t"/>
          <a:lstStyle/>
          <a:p>
            <a:pPr algn="ctr" defTabSz="457200">
              <a:defRPr lang="en-US"/>
            </a:pPr>
            <a:r>
              <a:rPr lang="en-US" sz="1000" dirty="0">
                <a:solidFill>
                  <a:srgbClr val="193B73"/>
                </a:solidFill>
                <a:latin typeface="Arial" charset="77"/>
                <a:ea typeface="Arial" charset="77"/>
                <a:cs typeface="Arial" charset="77"/>
              </a:rPr>
              <a:t>Rubidoux Community Services District</a:t>
            </a:r>
          </a:p>
          <a:p>
            <a:pPr algn="ctr" defTabSz="457200">
              <a:defRPr lang="en-US"/>
            </a:pPr>
            <a:r>
              <a:rPr lang="en-US" sz="1000" dirty="0">
                <a:solidFill>
                  <a:srgbClr val="193B73"/>
                </a:solidFill>
                <a:latin typeface="Arial" charset="77"/>
                <a:ea typeface="Arial" charset="77"/>
                <a:cs typeface="Arial" charset="77"/>
              </a:rPr>
              <a:t>Office: 951.684.7580</a:t>
            </a:r>
          </a:p>
          <a:p>
            <a:pPr algn="ctr">
              <a:defRPr lang="en-US"/>
            </a:pPr>
            <a:r>
              <a:rPr lang="en-US" sz="1000" dirty="0">
                <a:solidFill>
                  <a:srgbClr val="193B73"/>
                </a:solidFill>
                <a:latin typeface="Arial" charset="77"/>
                <a:ea typeface="Arial" charset="77"/>
                <a:cs typeface="Arial" charset="77"/>
              </a:rPr>
              <a:t>www.rcsd.org</a:t>
            </a:r>
          </a:p>
        </p:txBody>
      </p:sp>
      <p:grpSp>
        <p:nvGrpSpPr>
          <p:cNvPr id="15" name="Group 14"/>
          <p:cNvGrpSpPr/>
          <p:nvPr/>
        </p:nvGrpSpPr>
        <p:grpSpPr>
          <a:xfrm>
            <a:off x="2590799" y="2286000"/>
            <a:ext cx="3962402" cy="1020618"/>
            <a:chOff x="2057399" y="1981200"/>
            <a:chExt cx="5029201" cy="1295400"/>
          </a:xfrm>
          <a:effectLst>
            <a:reflection blurRad="25400" stA="50000" endA="300" endPos="60000" dir="5400000" sy="-100000" algn="bl" rotWithShape="0"/>
          </a:effectLst>
        </p:grpSpPr>
        <p:sp>
          <p:nvSpPr>
            <p:cNvPr id="16" name="Rounded Rectangle 15"/>
            <p:cNvSpPr/>
            <p:nvPr/>
          </p:nvSpPr>
          <p:spPr>
            <a:xfrm>
              <a:off x="2057400" y="1981200"/>
              <a:ext cx="5029200" cy="1295400"/>
            </a:xfrm>
            <a:prstGeom prst="round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17" name="TextBox 16"/>
            <p:cNvSpPr txBox="1"/>
            <p:nvPr/>
          </p:nvSpPr>
          <p:spPr>
            <a:xfrm>
              <a:off x="2057399" y="1981200"/>
              <a:ext cx="5029201" cy="1200329"/>
            </a:xfrm>
            <a:prstGeom prst="rect">
              <a:avLst/>
            </a:prstGeom>
            <a:noFill/>
          </p:spPr>
          <p:txBody>
            <a:bodyPr wrap="square" rtlCol="0">
              <a:spAutoFit/>
            </a:bodyPr>
            <a:lstStyle/>
            <a:p>
              <a:pPr algn="ctr"/>
              <a:r>
                <a:rPr lang="en-US" sz="5400" dirty="0">
                  <a:solidFill>
                    <a:schemeClr val="accent2"/>
                  </a:solidFill>
                </a:rPr>
                <a:t>Questions</a:t>
              </a:r>
            </a:p>
          </p:txBody>
        </p:sp>
      </p:grpSp>
      <p:sp>
        <p:nvSpPr>
          <p:cNvPr id="18" name="Slide Number Placeholder 1"/>
          <p:cNvSpPr>
            <a:spLocks noGrp="1"/>
          </p:cNvSpPr>
          <p:nvPr/>
        </p:nvSpPr>
        <p:spPr>
          <a:xfrm>
            <a:off x="76200" y="6324602"/>
            <a:ext cx="2057400" cy="365125"/>
          </a:xfrm>
          <a:prstGeom prst="rect">
            <a:avLst/>
          </a:prstGeom>
        </p:spPr>
        <p:txBody>
          <a:bodyPr vert="horz" lIns="91440" tIns="45720" rIns="91440" bIns="45720" rtlCol="0" anchor="ctr"/>
          <a:lstStyle>
            <a:defPPr>
              <a:defRPr lang="en-US"/>
            </a:defPPr>
            <a:lvl1pPr marL="0" algn="l" defTabSz="457200" rtl="0" eaLnBrk="1" latinLnBrk="0" hangingPunct="1">
              <a:defRPr sz="28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5E0F86-530E-0543-A407-2D1212571E0B}" type="slidenum">
              <a:rPr lang="en-US"/>
              <a:t>10</a:t>
            </a:fld>
            <a:endParaRPr lang="en-US" dirty="0"/>
          </a:p>
        </p:txBody>
      </p:sp>
      <p:sp>
        <p:nvSpPr>
          <p:cNvPr id="2" name="TextBox 1">
            <a:extLst>
              <a:ext uri="{FF2B5EF4-FFF2-40B4-BE49-F238E27FC236}">
                <a16:creationId xmlns:a16="http://schemas.microsoft.com/office/drawing/2014/main" id="{CDB7A0F8-7D83-1B01-DBF1-8317970A70A8}"/>
              </a:ext>
            </a:extLst>
          </p:cNvPr>
          <p:cNvSpPr txBox="1"/>
          <p:nvPr/>
        </p:nvSpPr>
        <p:spPr>
          <a:xfrm>
            <a:off x="8305800" y="6084179"/>
            <a:ext cx="381000" cy="276999"/>
          </a:xfrm>
          <a:prstGeom prst="rect">
            <a:avLst/>
          </a:prstGeom>
          <a:noFill/>
        </p:spPr>
        <p:txBody>
          <a:bodyPr wrap="square" rtlCol="0">
            <a:spAutoFit/>
          </a:bodyPr>
          <a:lstStyle/>
          <a:p>
            <a:r>
              <a:rPr lang="en-US" sz="1200" dirty="0">
                <a:solidFill>
                  <a:schemeClr val="accent2"/>
                </a:solidFill>
              </a:rPr>
              <a:t>10</a:t>
            </a:r>
          </a:p>
        </p:txBody>
      </p:sp>
    </p:spTree>
    <p:extLst>
      <p:ext uri="{BB962C8B-B14F-4D97-AF65-F5344CB8AC3E}">
        <p14:creationId xmlns:p14="http://schemas.microsoft.com/office/powerpoint/2010/main" val="4053131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18AAF-1FDE-8727-76CF-CCAB571473E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62C788E-5DD5-3802-C82D-4A91BA1F7A92}"/>
              </a:ext>
            </a:extLst>
          </p:cNvPr>
          <p:cNvSpPr>
            <a:spLocks noGrp="1"/>
          </p:cNvSpPr>
          <p:nvPr>
            <p:ph type="subTitle" idx="1"/>
          </p:nvPr>
        </p:nvSpPr>
        <p:spPr>
          <a:xfrm>
            <a:off x="752112" y="1861956"/>
            <a:ext cx="7631051" cy="2938644"/>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At the direction of the Board of Directors, staff developed the “Water for Tomorrow” Art Contest to enhance community engagement and strengthen youth outreach efforts throughout the District’s service area.</a:t>
            </a:r>
          </a:p>
          <a:p>
            <a:pPr marL="285750" indent="-285750" algn="l">
              <a:buFont typeface="Arial" panose="020B0604020202020204" pitchFamily="34" charset="0"/>
              <a:buChar char="•"/>
            </a:pPr>
            <a:r>
              <a:rPr lang="en-US" sz="1600" dirty="0">
                <a:solidFill>
                  <a:schemeClr val="accent2"/>
                </a:solidFill>
              </a:rPr>
              <a:t>The Art Contest creates partnerships between the District and local schools within the service area.</a:t>
            </a:r>
          </a:p>
          <a:p>
            <a:pPr marL="285750" indent="-285750" algn="l">
              <a:buFont typeface="Arial" panose="020B0604020202020204" pitchFamily="34" charset="0"/>
              <a:buChar char="•"/>
            </a:pPr>
            <a:r>
              <a:rPr lang="en-US" sz="1600" dirty="0">
                <a:solidFill>
                  <a:schemeClr val="accent2"/>
                </a:solidFill>
              </a:rPr>
              <a:t>The program aligns with similar initiatives implemented by agencies such as the Metropolitan Water District of Southern California and other regional water agencies.</a:t>
            </a:r>
          </a:p>
          <a:p>
            <a:pPr marL="285750" indent="-285750" algn="l">
              <a:buFont typeface="Arial" panose="020B0604020202020204" pitchFamily="34" charset="0"/>
              <a:buChar char="•"/>
            </a:pPr>
            <a:r>
              <a:rPr lang="en-US" sz="1600" dirty="0">
                <a:solidFill>
                  <a:schemeClr val="accent2"/>
                </a:solidFill>
              </a:rPr>
              <a:t>This program provides a structured platform for students to express their understanding of water-related issues through visual art while supporting educators with ready-to-use thematic content.</a:t>
            </a:r>
          </a:p>
        </p:txBody>
      </p:sp>
      <p:sp>
        <p:nvSpPr>
          <p:cNvPr id="5" name="Title 1">
            <a:extLst>
              <a:ext uri="{FF2B5EF4-FFF2-40B4-BE49-F238E27FC236}">
                <a16:creationId xmlns:a16="http://schemas.microsoft.com/office/drawing/2014/main" id="{D0137311-F2C1-FDB5-8D73-1AA31D5C5C5F}"/>
              </a:ext>
            </a:extLst>
          </p:cNvPr>
          <p:cNvSpPr txBox="1">
            <a:spLocks/>
          </p:cNvSpPr>
          <p:nvPr/>
        </p:nvSpPr>
        <p:spPr>
          <a:xfrm>
            <a:off x="694525" y="1067963"/>
            <a:ext cx="7772400" cy="1143000"/>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Background</a:t>
            </a:r>
            <a:br>
              <a:rPr lang="en-US" sz="2400" b="1" kern="0" dirty="0">
                <a:solidFill>
                  <a:schemeClr val="accent2"/>
                </a:solidFill>
              </a:rPr>
            </a:br>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86AD82FE-CC44-8B3B-5346-A0C0D8C97D6B}"/>
              </a:ext>
            </a:extLst>
          </p:cNvPr>
          <p:cNvSpPr txBox="1"/>
          <p:nvPr/>
        </p:nvSpPr>
        <p:spPr>
          <a:xfrm>
            <a:off x="8239488" y="6019800"/>
            <a:ext cx="227437" cy="276999"/>
          </a:xfrm>
          <a:prstGeom prst="rect">
            <a:avLst/>
          </a:prstGeom>
          <a:noFill/>
        </p:spPr>
        <p:txBody>
          <a:bodyPr wrap="square" rtlCol="0">
            <a:spAutoFit/>
          </a:bodyPr>
          <a:lstStyle/>
          <a:p>
            <a:r>
              <a:rPr lang="en-US" sz="1200" dirty="0">
                <a:solidFill>
                  <a:schemeClr val="accent2"/>
                </a:solidFill>
              </a:rPr>
              <a:t>2</a:t>
            </a:r>
          </a:p>
        </p:txBody>
      </p:sp>
    </p:spTree>
    <p:extLst>
      <p:ext uri="{BB962C8B-B14F-4D97-AF65-F5344CB8AC3E}">
        <p14:creationId xmlns:p14="http://schemas.microsoft.com/office/powerpoint/2010/main" val="3162955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F5C7D-B3F5-B4C8-5B6A-493CD6D7AD3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3B05515-29A1-6055-1AE0-1860DA1EF539}"/>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The art contest will be open to schools within the District’s service area, including but not limited to:</a:t>
            </a:r>
          </a:p>
          <a:p>
            <a:pPr marL="800100" lvl="1" indent="-342900" algn="l">
              <a:buFont typeface="Arial" panose="020B0604020202020204" pitchFamily="34" charset="0"/>
              <a:buChar char="•"/>
            </a:pPr>
            <a:r>
              <a:rPr lang="en-US" sz="1400" dirty="0">
                <a:solidFill>
                  <a:schemeClr val="accent2"/>
                </a:solidFill>
                <a:latin typeface="Arial (Body)"/>
              </a:rPr>
              <a:t>Ina Arbuckle Elementary School</a:t>
            </a:r>
          </a:p>
          <a:p>
            <a:pPr marL="800100" lvl="1" indent="-342900" algn="l">
              <a:buFont typeface="Arial" panose="020B0604020202020204" pitchFamily="34" charset="0"/>
              <a:buChar char="•"/>
            </a:pPr>
            <a:r>
              <a:rPr lang="en-US" sz="1400" dirty="0">
                <a:solidFill>
                  <a:schemeClr val="accent2"/>
                </a:solidFill>
                <a:latin typeface="Arial (Body)"/>
              </a:rPr>
              <a:t>Peralta Elementary School</a:t>
            </a:r>
          </a:p>
          <a:p>
            <a:pPr marL="800100" lvl="1" indent="-342900" algn="l">
              <a:buFont typeface="Arial" panose="020B0604020202020204" pitchFamily="34" charset="0"/>
              <a:buChar char="•"/>
            </a:pPr>
            <a:r>
              <a:rPr lang="en-US" sz="1400" dirty="0">
                <a:solidFill>
                  <a:schemeClr val="accent2"/>
                </a:solidFill>
                <a:latin typeface="Arial (Body)"/>
              </a:rPr>
              <a:t>West Riverside Elementary School</a:t>
            </a:r>
          </a:p>
          <a:p>
            <a:pPr marL="800100" lvl="1" indent="-342900" algn="l">
              <a:buFont typeface="Arial" panose="020B0604020202020204" pitchFamily="34" charset="0"/>
              <a:buChar char="•"/>
            </a:pPr>
            <a:r>
              <a:rPr lang="en-US" sz="1400" dirty="0">
                <a:solidFill>
                  <a:schemeClr val="accent2"/>
                </a:solidFill>
                <a:latin typeface="Arial (Body)"/>
              </a:rPr>
              <a:t>Pacific Avenue Academy of Music</a:t>
            </a:r>
          </a:p>
          <a:p>
            <a:pPr marL="800100" lvl="1" indent="-342900" algn="l">
              <a:buFont typeface="Arial" panose="020B0604020202020204" pitchFamily="34" charset="0"/>
              <a:buChar char="•"/>
            </a:pPr>
            <a:r>
              <a:rPr lang="en-US" sz="1400" dirty="0">
                <a:solidFill>
                  <a:schemeClr val="accent2"/>
                </a:solidFill>
                <a:latin typeface="Arial (Body)"/>
              </a:rPr>
              <a:t>Rustic Lane Elementary School</a:t>
            </a:r>
          </a:p>
          <a:p>
            <a:pPr marL="800100" lvl="1" indent="-342900" algn="l">
              <a:buFont typeface="Arial" panose="020B0604020202020204" pitchFamily="34" charset="0"/>
              <a:buChar char="•"/>
            </a:pPr>
            <a:r>
              <a:rPr lang="en-US" sz="1400" dirty="0">
                <a:solidFill>
                  <a:schemeClr val="accent2"/>
                </a:solidFill>
                <a:latin typeface="Arial (Body)"/>
              </a:rPr>
              <a:t>Mission Middle School</a:t>
            </a:r>
          </a:p>
          <a:p>
            <a:pPr marL="800100" lvl="1" indent="-342900" algn="l">
              <a:buFont typeface="Arial" panose="020B0604020202020204" pitchFamily="34" charset="0"/>
              <a:buChar char="•"/>
            </a:pPr>
            <a:r>
              <a:rPr lang="en-US" sz="1400" dirty="0">
                <a:solidFill>
                  <a:schemeClr val="accent2"/>
                </a:solidFill>
                <a:latin typeface="Arial (Body)"/>
              </a:rPr>
              <a:t>Rubidoux High School</a:t>
            </a:r>
          </a:p>
          <a:p>
            <a:pPr algn="just"/>
            <a:endParaRPr lang="en-US" dirty="0"/>
          </a:p>
          <a:p>
            <a:pPr marL="285750" indent="-285750" algn="l">
              <a:buFont typeface="Arial" panose="020B0604020202020204" pitchFamily="34" charset="0"/>
              <a:buChar char="•"/>
            </a:pPr>
            <a:endParaRPr lang="en-US" sz="1800" dirty="0"/>
          </a:p>
          <a:p>
            <a:pPr algn="l"/>
            <a:endParaRPr lang="en-US" sz="1800" b="1" dirty="0">
              <a:cs typeface="Arial"/>
            </a:endParaRPr>
          </a:p>
        </p:txBody>
      </p:sp>
      <p:sp>
        <p:nvSpPr>
          <p:cNvPr id="5" name="Title 1">
            <a:extLst>
              <a:ext uri="{FF2B5EF4-FFF2-40B4-BE49-F238E27FC236}">
                <a16:creationId xmlns:a16="http://schemas.microsoft.com/office/drawing/2014/main" id="{54EA688E-76A4-2A36-41AA-DF24D5250B50}"/>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Program Overview</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52BC0D38-9F9A-A78D-9873-85C455F3B33C}"/>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3</a:t>
            </a:r>
          </a:p>
        </p:txBody>
      </p:sp>
    </p:spTree>
    <p:extLst>
      <p:ext uri="{BB962C8B-B14F-4D97-AF65-F5344CB8AC3E}">
        <p14:creationId xmlns:p14="http://schemas.microsoft.com/office/powerpoint/2010/main" val="12400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9E220-E37A-3270-A0F6-6B445E26BA5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2CDA5C4-0C83-61D5-9FF2-9F6A4E6DF10D}"/>
              </a:ext>
            </a:extLst>
          </p:cNvPr>
          <p:cNvSpPr>
            <a:spLocks noGrp="1"/>
          </p:cNvSpPr>
          <p:nvPr>
            <p:ph type="subTitle" idx="1"/>
          </p:nvPr>
        </p:nvSpPr>
        <p:spPr>
          <a:xfrm>
            <a:off x="752112" y="1861956"/>
            <a:ext cx="7631051" cy="3427836"/>
          </a:xfrm>
        </p:spPr>
        <p:txBody>
          <a:bodyPr lIns="91440" tIns="45720" rIns="91440" bIns="45720" anchor="t"/>
          <a:lstStyle/>
          <a:p>
            <a:pPr marL="285750" marR="0" indent="-285750" algn="just">
              <a:buFont typeface="Arial" panose="020B0604020202020204" pitchFamily="34" charset="0"/>
              <a:buChar char="•"/>
            </a:pPr>
            <a:r>
              <a:rPr lang="en-US" sz="1600" dirty="0">
                <a:solidFill>
                  <a:schemeClr val="accent2"/>
                </a:solidFill>
                <a:effectLst/>
                <a:ea typeface="Times New Roman" panose="02020603050405020304" pitchFamily="18" charset="0"/>
              </a:rPr>
              <a:t>Program Timeline</a:t>
            </a:r>
          </a:p>
          <a:p>
            <a:pPr marL="800100" lvl="1" indent="-34290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January – April: Student submission period (during school year) </a:t>
            </a:r>
          </a:p>
          <a:p>
            <a:pPr marL="800100" lvl="1" indent="-34290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May: Review and voting/judging period </a:t>
            </a:r>
          </a:p>
          <a:p>
            <a:pPr marL="800100" lvl="1" indent="-34290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June: Announcement of winners and recognition</a:t>
            </a:r>
          </a:p>
          <a:p>
            <a:pPr marL="0" marR="0" algn="just">
              <a:buNone/>
              <a:tabLst>
                <a:tab pos="609600" algn="l"/>
              </a:tabLst>
            </a:pPr>
            <a:r>
              <a:rPr lang="en-US" sz="1800" dirty="0">
                <a:solidFill>
                  <a:schemeClr val="accent2"/>
                </a:solidFill>
                <a:effectLst/>
                <a:ea typeface="Times New Roman" panose="02020603050405020304" pitchFamily="18" charset="0"/>
              </a:rPr>
              <a:t> </a:t>
            </a:r>
          </a:p>
          <a:p>
            <a:pPr marL="285750" indent="-285750" algn="l">
              <a:buFont typeface="Arial" panose="020B0604020202020204" pitchFamily="34" charset="0"/>
              <a:buChar char="•"/>
            </a:pPr>
            <a:endParaRPr lang="en-US" sz="1800" dirty="0"/>
          </a:p>
          <a:p>
            <a:pPr algn="l"/>
            <a:endParaRPr lang="en-US" sz="1800" b="1" dirty="0">
              <a:cs typeface="Arial"/>
            </a:endParaRPr>
          </a:p>
        </p:txBody>
      </p:sp>
      <p:sp>
        <p:nvSpPr>
          <p:cNvPr id="5" name="Title 1">
            <a:extLst>
              <a:ext uri="{FF2B5EF4-FFF2-40B4-BE49-F238E27FC236}">
                <a16:creationId xmlns:a16="http://schemas.microsoft.com/office/drawing/2014/main" id="{516980DB-31C1-4608-09F7-B4FAEE310220}"/>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Program Timeline</a:t>
            </a: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CC2FC277-6FD9-5D4B-BDBA-EDC7A819C337}"/>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4</a:t>
            </a:r>
          </a:p>
        </p:txBody>
      </p:sp>
      <p:pic>
        <p:nvPicPr>
          <p:cNvPr id="6" name="Picture 5">
            <a:extLst>
              <a:ext uri="{FF2B5EF4-FFF2-40B4-BE49-F238E27FC236}">
                <a16:creationId xmlns:a16="http://schemas.microsoft.com/office/drawing/2014/main" id="{C09FE7BB-3814-BF8B-A96D-7AD35433A7C3}"/>
              </a:ext>
            </a:extLst>
          </p:cNvPr>
          <p:cNvPicPr>
            <a:picLocks noChangeAspect="1"/>
          </p:cNvPicPr>
          <p:nvPr/>
        </p:nvPicPr>
        <p:blipFill>
          <a:blip r:embed="rId2"/>
          <a:stretch>
            <a:fillRect/>
          </a:stretch>
        </p:blipFill>
        <p:spPr>
          <a:xfrm>
            <a:off x="5664246" y="2514600"/>
            <a:ext cx="2574079" cy="342783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2020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33671-7DC5-2C79-C558-6463162C350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4596381-C0E5-F208-E9CA-0E1871F448AF}"/>
              </a:ext>
            </a:extLst>
          </p:cNvPr>
          <p:cNvSpPr>
            <a:spLocks noGrp="1"/>
          </p:cNvSpPr>
          <p:nvPr>
            <p:ph type="subTitle" idx="1"/>
          </p:nvPr>
        </p:nvSpPr>
        <p:spPr>
          <a:xfrm>
            <a:off x="752112" y="1861956"/>
            <a:ext cx="7631051" cy="3427836"/>
          </a:xfrm>
        </p:spPr>
        <p:txBody>
          <a:bodyPr lIns="91440" tIns="45720" rIns="91440" bIns="45720" anchor="t"/>
          <a:lstStyle/>
          <a:p>
            <a:pPr marL="285750" marR="0" lvl="0" indent="-285750" algn="just">
              <a:buFont typeface="Arial" panose="020B0604020202020204" pitchFamily="34" charset="0"/>
              <a:buChar char="•"/>
              <a:tabLst>
                <a:tab pos="609600" algn="l"/>
              </a:tabLst>
            </a:pPr>
            <a:r>
              <a:rPr lang="en-US" sz="1600" dirty="0">
                <a:solidFill>
                  <a:schemeClr val="accent2"/>
                </a:solidFill>
                <a:effectLst/>
                <a:ea typeface="Times New Roman" panose="02020603050405020304" pitchFamily="18" charset="0"/>
              </a:rPr>
              <a:t>Eligibility and Participation</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Open only to students within designated District-area schools </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Entries must be original work created solely by the student </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Submissions must be appropriate to the student’s age, grade, and skill level</a:t>
            </a:r>
          </a:p>
          <a:p>
            <a:pPr marL="285750" marR="0" indent="-285750" algn="just">
              <a:buFont typeface="Arial" panose="020B0604020202020204" pitchFamily="34" charset="0"/>
              <a:buChar char="•"/>
              <a:tabLst>
                <a:tab pos="609600" algn="l"/>
              </a:tabLst>
            </a:pPr>
            <a:r>
              <a:rPr lang="en-US" sz="1600" dirty="0">
                <a:solidFill>
                  <a:schemeClr val="accent2"/>
                </a:solidFill>
                <a:effectLst/>
                <a:ea typeface="Times New Roman" panose="02020603050405020304" pitchFamily="18" charset="0"/>
              </a:rPr>
              <a:t> Artwork Requirements</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Size: 12” x 18” standard format </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Orientation: Landscape (horizontal only) </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Medium: White poster board or plain white drawing paper only </a:t>
            </a:r>
          </a:p>
          <a:p>
            <a:pPr marL="742950" lvl="1" indent="-285750" algn="just">
              <a:buFont typeface="Arial" panose="020B0604020202020204" pitchFamily="34" charset="0"/>
              <a:buChar char="•"/>
              <a:tabLst>
                <a:tab pos="609600" algn="l"/>
              </a:tabLst>
            </a:pPr>
            <a:r>
              <a:rPr lang="en-US" sz="1400" dirty="0">
                <a:solidFill>
                  <a:schemeClr val="accent2"/>
                </a:solidFill>
                <a:effectLst/>
                <a:ea typeface="Times New Roman" panose="02020603050405020304" pitchFamily="18" charset="0"/>
              </a:rPr>
              <a:t>Border: 1-inch clean white border required on all sides </a:t>
            </a:r>
          </a:p>
          <a:p>
            <a:pPr marL="285750" indent="-285750" algn="l">
              <a:buFont typeface="Arial" panose="020B0604020202020204" pitchFamily="34" charset="0"/>
              <a:buChar char="•"/>
            </a:pPr>
            <a:endParaRPr lang="en-US" sz="2000" dirty="0">
              <a:solidFill>
                <a:schemeClr val="accent2"/>
              </a:solidFill>
            </a:endParaRPr>
          </a:p>
          <a:p>
            <a:pPr algn="l"/>
            <a:endParaRPr lang="en-US" sz="1800" b="1" dirty="0">
              <a:cs typeface="Arial"/>
            </a:endParaRPr>
          </a:p>
        </p:txBody>
      </p:sp>
      <p:sp>
        <p:nvSpPr>
          <p:cNvPr id="5" name="Title 1">
            <a:extLst>
              <a:ext uri="{FF2B5EF4-FFF2-40B4-BE49-F238E27FC236}">
                <a16:creationId xmlns:a16="http://schemas.microsoft.com/office/drawing/2014/main" id="{A946863B-9692-C0CC-C471-9FAF54802421}"/>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Guidelines Summary</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1198869A-2468-4DCC-5A66-4E29F515D718}"/>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5</a:t>
            </a:r>
          </a:p>
        </p:txBody>
      </p:sp>
    </p:spTree>
    <p:extLst>
      <p:ext uri="{BB962C8B-B14F-4D97-AF65-F5344CB8AC3E}">
        <p14:creationId xmlns:p14="http://schemas.microsoft.com/office/powerpoint/2010/main" val="233632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B1B92-9C32-3D01-07BE-80DBCD72594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70E7945-C6DC-ECB5-AB64-A17073D399E7}"/>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Judging Panel</a:t>
            </a:r>
          </a:p>
          <a:p>
            <a:pPr marL="742950" lvl="1" indent="-285750" algn="l">
              <a:buFont typeface="Arial" panose="020B0604020202020204" pitchFamily="34" charset="0"/>
              <a:buChar char="•"/>
            </a:pPr>
            <a:r>
              <a:rPr lang="en-US" sz="1400" dirty="0">
                <a:solidFill>
                  <a:schemeClr val="accent2"/>
                </a:solidFill>
              </a:rPr>
              <a:t>Water industry professionals</a:t>
            </a:r>
          </a:p>
          <a:p>
            <a:pPr marL="742950" lvl="1" indent="-285750" algn="l">
              <a:buFont typeface="Arial" panose="020B0604020202020204" pitchFamily="34" charset="0"/>
              <a:buChar char="•"/>
            </a:pPr>
            <a:r>
              <a:rPr lang="en-US" sz="1400" dirty="0">
                <a:solidFill>
                  <a:schemeClr val="accent2"/>
                </a:solidFill>
              </a:rPr>
              <a:t>Educators</a:t>
            </a:r>
          </a:p>
          <a:p>
            <a:pPr marL="742950" lvl="1" indent="-285750" algn="l">
              <a:buFont typeface="Arial" panose="020B0604020202020204" pitchFamily="34" charset="0"/>
              <a:buChar char="•"/>
            </a:pPr>
            <a:r>
              <a:rPr lang="en-US" sz="1400" dirty="0">
                <a:solidFill>
                  <a:schemeClr val="accent2"/>
                </a:solidFill>
              </a:rPr>
              <a:t>Community representatives</a:t>
            </a:r>
          </a:p>
          <a:p>
            <a:pPr marL="285750" indent="-285750" algn="l">
              <a:buFont typeface="Arial" panose="020B0604020202020204" pitchFamily="34" charset="0"/>
              <a:buChar char="•"/>
            </a:pPr>
            <a:r>
              <a:rPr lang="en-US" sz="1600" dirty="0">
                <a:solidFill>
                  <a:schemeClr val="accent2"/>
                </a:solidFill>
              </a:rPr>
              <a:t>Scoring is based on a 100-point rubric allocated as follows:</a:t>
            </a:r>
          </a:p>
          <a:p>
            <a:pPr marL="742950" lvl="1" indent="-285750" algn="l">
              <a:buFont typeface="Arial" panose="020B0604020202020204" pitchFamily="34" charset="0"/>
              <a:buChar char="•"/>
            </a:pPr>
            <a:r>
              <a:rPr lang="en-US" sz="1400" dirty="0">
                <a:solidFill>
                  <a:schemeClr val="accent2"/>
                </a:solidFill>
              </a:rPr>
              <a:t>Theme Clarity – 20 points </a:t>
            </a:r>
          </a:p>
          <a:p>
            <a:pPr marL="742950" lvl="1" indent="-285750" algn="l">
              <a:buFont typeface="Arial" panose="020B0604020202020204" pitchFamily="34" charset="0"/>
              <a:buChar char="•"/>
            </a:pPr>
            <a:r>
              <a:rPr lang="en-US" sz="1400" dirty="0">
                <a:solidFill>
                  <a:schemeClr val="accent2"/>
                </a:solidFill>
              </a:rPr>
              <a:t>Creativity and Originality – 20 points </a:t>
            </a:r>
          </a:p>
          <a:p>
            <a:pPr marL="742950" lvl="1" indent="-285750" algn="l">
              <a:buFont typeface="Arial" panose="020B0604020202020204" pitchFamily="34" charset="0"/>
              <a:buChar char="•"/>
            </a:pPr>
            <a:r>
              <a:rPr lang="en-US" sz="1400" dirty="0">
                <a:solidFill>
                  <a:schemeClr val="accent2"/>
                </a:solidFill>
              </a:rPr>
              <a:t>Neatness and Overall Quality – 20 points </a:t>
            </a:r>
          </a:p>
          <a:p>
            <a:pPr marL="742950" lvl="1" indent="-285750" algn="l">
              <a:buFont typeface="Arial" panose="020B0604020202020204" pitchFamily="34" charset="0"/>
              <a:buChar char="•"/>
            </a:pPr>
            <a:r>
              <a:rPr lang="en-US" sz="1400" dirty="0">
                <a:solidFill>
                  <a:schemeClr val="accent2"/>
                </a:solidFill>
              </a:rPr>
              <a:t>Visual Impact – 20 points </a:t>
            </a:r>
          </a:p>
          <a:p>
            <a:pPr marL="742950" lvl="1" indent="-285750" algn="l">
              <a:buFont typeface="Arial" panose="020B0604020202020204" pitchFamily="34" charset="0"/>
              <a:buChar char="•"/>
            </a:pPr>
            <a:r>
              <a:rPr lang="en-US" sz="1400" dirty="0">
                <a:solidFill>
                  <a:schemeClr val="accent2"/>
                </a:solidFill>
              </a:rPr>
              <a:t>Water Conservation Message – 20 points </a:t>
            </a:r>
          </a:p>
        </p:txBody>
      </p:sp>
      <p:sp>
        <p:nvSpPr>
          <p:cNvPr id="5" name="Title 1">
            <a:extLst>
              <a:ext uri="{FF2B5EF4-FFF2-40B4-BE49-F238E27FC236}">
                <a16:creationId xmlns:a16="http://schemas.microsoft.com/office/drawing/2014/main" id="{EAA5D27A-4E2A-E42D-68B9-438BC2929AD8}"/>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Judging and Scoring</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D8CEA462-5146-BE98-502C-0D9C0AC2E336}"/>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6</a:t>
            </a:r>
          </a:p>
        </p:txBody>
      </p:sp>
    </p:spTree>
    <p:extLst>
      <p:ext uri="{BB962C8B-B14F-4D97-AF65-F5344CB8AC3E}">
        <p14:creationId xmlns:p14="http://schemas.microsoft.com/office/powerpoint/2010/main" val="2321206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1EDA8-8D24-1FA8-3C75-AD965C3E4DF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2201747-E94A-2182-240C-E6845D0313AD}"/>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Winners will be selected in each of the following grade categories:</a:t>
            </a:r>
          </a:p>
          <a:p>
            <a:pPr marL="742950" lvl="1" indent="-285750" algn="l">
              <a:buFont typeface="Arial" panose="020B0604020202020204" pitchFamily="34" charset="0"/>
              <a:buChar char="•"/>
            </a:pPr>
            <a:r>
              <a:rPr lang="en-US" sz="1400" dirty="0">
                <a:solidFill>
                  <a:schemeClr val="accent2"/>
                </a:solidFill>
              </a:rPr>
              <a:t>K–5 </a:t>
            </a:r>
          </a:p>
          <a:p>
            <a:pPr marL="742950" lvl="1" indent="-285750" algn="l">
              <a:buFont typeface="Arial" panose="020B0604020202020204" pitchFamily="34" charset="0"/>
              <a:buChar char="•"/>
            </a:pPr>
            <a:r>
              <a:rPr lang="en-US" sz="1400" dirty="0">
                <a:solidFill>
                  <a:schemeClr val="accent2"/>
                </a:solidFill>
              </a:rPr>
              <a:t>6–8 </a:t>
            </a:r>
          </a:p>
          <a:p>
            <a:pPr marL="742950" lvl="1" indent="-285750" algn="l">
              <a:buFont typeface="Arial" panose="020B0604020202020204" pitchFamily="34" charset="0"/>
              <a:buChar char="•"/>
            </a:pPr>
            <a:r>
              <a:rPr lang="en-US" sz="1400" dirty="0">
                <a:solidFill>
                  <a:schemeClr val="accent2"/>
                </a:solidFill>
              </a:rPr>
              <a:t>9–12 </a:t>
            </a:r>
          </a:p>
          <a:p>
            <a:pPr marL="285750" indent="-285750" algn="l">
              <a:buFont typeface="Arial" panose="020B0604020202020204" pitchFamily="34" charset="0"/>
              <a:buChar char="•"/>
            </a:pPr>
            <a:r>
              <a:rPr lang="en-US" sz="1600" dirty="0">
                <a:solidFill>
                  <a:schemeClr val="accent2"/>
                </a:solidFill>
              </a:rPr>
              <a:t>Each category will include:</a:t>
            </a:r>
          </a:p>
          <a:p>
            <a:pPr marL="742950" lvl="1" indent="-285750" algn="l">
              <a:buFont typeface="Arial" panose="020B0604020202020204" pitchFamily="34" charset="0"/>
              <a:buChar char="•"/>
            </a:pPr>
            <a:r>
              <a:rPr lang="en-US" sz="1400" dirty="0">
                <a:solidFill>
                  <a:schemeClr val="accent2"/>
                </a:solidFill>
              </a:rPr>
              <a:t>First Place: $100 </a:t>
            </a:r>
          </a:p>
          <a:p>
            <a:pPr marL="742950" lvl="1" indent="-285750" algn="l">
              <a:buFont typeface="Arial" panose="020B0604020202020204" pitchFamily="34" charset="0"/>
              <a:buChar char="•"/>
            </a:pPr>
            <a:r>
              <a:rPr lang="en-US" sz="1400" dirty="0">
                <a:solidFill>
                  <a:schemeClr val="accent2"/>
                </a:solidFill>
              </a:rPr>
              <a:t>Second Place: $75 </a:t>
            </a:r>
          </a:p>
          <a:p>
            <a:pPr marL="742950" lvl="1" indent="-285750" algn="l">
              <a:buFont typeface="Arial" panose="020B0604020202020204" pitchFamily="34" charset="0"/>
              <a:buChar char="•"/>
            </a:pPr>
            <a:r>
              <a:rPr lang="en-US" sz="1400" dirty="0">
                <a:solidFill>
                  <a:schemeClr val="accent2"/>
                </a:solidFill>
              </a:rPr>
              <a:t>Third Place: $50</a:t>
            </a:r>
          </a:p>
        </p:txBody>
      </p:sp>
      <p:sp>
        <p:nvSpPr>
          <p:cNvPr id="5" name="Title 1">
            <a:extLst>
              <a:ext uri="{FF2B5EF4-FFF2-40B4-BE49-F238E27FC236}">
                <a16:creationId xmlns:a16="http://schemas.microsoft.com/office/drawing/2014/main" id="{C4F8844D-8004-EABF-7490-3BD8FC3735D5}"/>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Awards</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F7444089-9298-8C76-2D54-A5FB2E49A0A4}"/>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7</a:t>
            </a:r>
          </a:p>
        </p:txBody>
      </p:sp>
    </p:spTree>
    <p:extLst>
      <p:ext uri="{BB962C8B-B14F-4D97-AF65-F5344CB8AC3E}">
        <p14:creationId xmlns:p14="http://schemas.microsoft.com/office/powerpoint/2010/main" val="1682451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F3A67-4D16-9A66-77A1-B3EEDD8A56B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886F05-5ACD-100F-8F60-0ACA29B9407E}"/>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The “Water for Tomorrow” Art Contest is anticipated to have minimal fiscal impact to the District with cost limited to outreach materials such as printed flyers, educational handouts, and paper supplies provided to participating schools upon request.</a:t>
            </a:r>
          </a:p>
          <a:p>
            <a:pPr marL="285750" indent="-285750" algn="l">
              <a:buFont typeface="Arial" panose="020B0604020202020204" pitchFamily="34" charset="0"/>
              <a:buChar char="•"/>
            </a:pPr>
            <a:r>
              <a:rPr lang="en-US" sz="1600" dirty="0">
                <a:solidFill>
                  <a:schemeClr val="accent2"/>
                </a:solidFill>
              </a:rPr>
              <a:t>In addition, the program includes student recognition awards with a total annual prize allocation of $675, distributed across three grade categories (K–5, 6–8, and 9–12), with first, second, and third place awards provided in each category.</a:t>
            </a:r>
          </a:p>
          <a:p>
            <a:pPr marL="285750" indent="-285750" algn="l">
              <a:buFont typeface="Arial" panose="020B0604020202020204" pitchFamily="34" charset="0"/>
              <a:buChar char="•"/>
            </a:pPr>
            <a:r>
              <a:rPr lang="en-US" sz="1600" dirty="0">
                <a:solidFill>
                  <a:schemeClr val="accent2"/>
                </a:solidFill>
              </a:rPr>
              <a:t>Funding for this program will be supported through the District’s General Fund and will be drawn from either discretionary property tax revenues or interest income earned on those funds. </a:t>
            </a:r>
          </a:p>
          <a:p>
            <a:pPr marL="285750" indent="-285750" algn="l">
              <a:buFont typeface="Arial" panose="020B0604020202020204" pitchFamily="34" charset="0"/>
              <a:buChar char="•"/>
            </a:pPr>
            <a:r>
              <a:rPr lang="en-US" sz="1600" dirty="0">
                <a:solidFill>
                  <a:schemeClr val="accent2"/>
                </a:solidFill>
              </a:rPr>
              <a:t>The program is not funded by ratepayer revenues.</a:t>
            </a:r>
          </a:p>
          <a:p>
            <a:pPr marL="285750" indent="-285750" algn="l">
              <a:buFont typeface="Arial" panose="020B0604020202020204" pitchFamily="34" charset="0"/>
              <a:buChar char="•"/>
            </a:pPr>
            <a:r>
              <a:rPr lang="en-US" sz="1600" dirty="0">
                <a:solidFill>
                  <a:schemeClr val="accent2"/>
                </a:solidFill>
              </a:rPr>
              <a:t>Staff time required is anticipated to be absorbed within existing operational workloads and does not require additional staffing.</a:t>
            </a:r>
          </a:p>
          <a:p>
            <a:pPr marL="285750" indent="-285750" algn="l">
              <a:buFont typeface="Arial" panose="020B0604020202020204" pitchFamily="34" charset="0"/>
              <a:buChar char="•"/>
            </a:pPr>
            <a:endParaRPr lang="en-US" sz="1400" dirty="0">
              <a:solidFill>
                <a:schemeClr val="accent2"/>
              </a:solidFill>
            </a:endParaRPr>
          </a:p>
          <a:p>
            <a:pPr marL="285750" indent="-285750" algn="l">
              <a:buFont typeface="Arial" panose="020B0604020202020204" pitchFamily="34" charset="0"/>
              <a:buChar char="•"/>
            </a:pPr>
            <a:endParaRPr lang="en-US" sz="1400" dirty="0">
              <a:solidFill>
                <a:schemeClr val="accent2"/>
              </a:solidFill>
            </a:endParaRPr>
          </a:p>
        </p:txBody>
      </p:sp>
      <p:sp>
        <p:nvSpPr>
          <p:cNvPr id="5" name="Title 1">
            <a:extLst>
              <a:ext uri="{FF2B5EF4-FFF2-40B4-BE49-F238E27FC236}">
                <a16:creationId xmlns:a16="http://schemas.microsoft.com/office/drawing/2014/main" id="{5974BBD9-0F31-8F0C-36F3-7A95AD5630E5}"/>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Budget Considerations </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EF2A0AEB-9FCB-1162-A5A5-46EF5C15813B}"/>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8</a:t>
            </a:r>
          </a:p>
        </p:txBody>
      </p:sp>
    </p:spTree>
    <p:extLst>
      <p:ext uri="{BB962C8B-B14F-4D97-AF65-F5344CB8AC3E}">
        <p14:creationId xmlns:p14="http://schemas.microsoft.com/office/powerpoint/2010/main" val="365270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BB210-EE99-20D7-B127-D7CBFDA7C0D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1BC951E-23A8-0673-0DC0-37477EEA0C71}"/>
              </a:ext>
            </a:extLst>
          </p:cNvPr>
          <p:cNvSpPr>
            <a:spLocks noGrp="1"/>
          </p:cNvSpPr>
          <p:nvPr>
            <p:ph type="subTitle" idx="1"/>
          </p:nvPr>
        </p:nvSpPr>
        <p:spPr>
          <a:xfrm>
            <a:off x="752112" y="1861956"/>
            <a:ext cx="7631051" cy="3427836"/>
          </a:xfrm>
        </p:spPr>
        <p:txBody>
          <a:bodyPr lIns="91440" tIns="45720" rIns="91440" bIns="45720" anchor="t"/>
          <a:lstStyle/>
          <a:p>
            <a:pPr marL="285750" indent="-285750" algn="l">
              <a:buFont typeface="Arial" panose="020B0604020202020204" pitchFamily="34" charset="0"/>
              <a:buChar char="•"/>
            </a:pPr>
            <a:r>
              <a:rPr lang="en-US" sz="1600" dirty="0">
                <a:solidFill>
                  <a:schemeClr val="accent2"/>
                </a:solidFill>
              </a:rPr>
              <a:t>Staff recommends that the Board of Directors approve the establishment and implementation of the “Water for Tomorrow” School Art Contest as presented. </a:t>
            </a:r>
          </a:p>
        </p:txBody>
      </p:sp>
      <p:sp>
        <p:nvSpPr>
          <p:cNvPr id="5" name="Title 1">
            <a:extLst>
              <a:ext uri="{FF2B5EF4-FFF2-40B4-BE49-F238E27FC236}">
                <a16:creationId xmlns:a16="http://schemas.microsoft.com/office/drawing/2014/main" id="{BB7B1837-8D06-4EEA-BCFC-1C2F906A4829}"/>
              </a:ext>
            </a:extLst>
          </p:cNvPr>
          <p:cNvSpPr txBox="1">
            <a:spLocks/>
          </p:cNvSpPr>
          <p:nvPr/>
        </p:nvSpPr>
        <p:spPr>
          <a:xfrm>
            <a:off x="694525" y="1067963"/>
            <a:ext cx="7772400" cy="684637"/>
          </a:xfrm>
          <a:prstGeom prst="rect">
            <a:avLst/>
          </a:prstGeom>
        </p:spPr>
        <p:txBody>
          <a:bodyPr lIns="91440" tIns="45720" rIns="91440" bIns="45720" anchor="t"/>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400" b="1" kern="0" dirty="0">
                <a:solidFill>
                  <a:schemeClr val="accent2"/>
                </a:solidFill>
                <a:ea typeface="+mj-lt"/>
                <a:cs typeface="+mj-lt"/>
              </a:rPr>
              <a:t>Recommendation</a:t>
            </a:r>
            <a:br>
              <a:rPr lang="en-US" sz="2400" b="1" kern="0" dirty="0">
                <a:solidFill>
                  <a:schemeClr val="accent2"/>
                </a:solidFill>
              </a:rPr>
            </a:br>
            <a:endParaRPr lang="en-US" sz="2400" b="1" kern="0" dirty="0">
              <a:solidFill>
                <a:schemeClr val="accent2"/>
              </a:solidFill>
            </a:endParaRPr>
          </a:p>
          <a:p>
            <a:endParaRPr lang="en-US" kern="0" dirty="0">
              <a:latin typeface="Calibri" panose="020F0502020204030204" pitchFamily="34" charset="0"/>
            </a:endParaRPr>
          </a:p>
          <a:p>
            <a:endParaRPr lang="en-US" kern="0" dirty="0">
              <a:latin typeface="Calibri" panose="020F0502020204030204" pitchFamily="34" charset="0"/>
            </a:endParaRPr>
          </a:p>
          <a:p>
            <a:endParaRPr lang="en-US" kern="0" dirty="0">
              <a:latin typeface="Calibri" panose="020F0502020204030204" pitchFamily="34" charset="0"/>
            </a:endParaRPr>
          </a:p>
          <a:p>
            <a:br>
              <a:rPr lang="en-US" kern="0" dirty="0">
                <a:latin typeface="Calibri" panose="020F0502020204030204" pitchFamily="34" charset="0"/>
              </a:rPr>
            </a:br>
            <a:endParaRPr lang="en-US" kern="0" dirty="0">
              <a:solidFill>
                <a:schemeClr val="accent2"/>
              </a:solidFill>
              <a:cs typeface="Arial"/>
            </a:endParaRPr>
          </a:p>
        </p:txBody>
      </p:sp>
      <p:sp>
        <p:nvSpPr>
          <p:cNvPr id="2" name="TextBox 1">
            <a:extLst>
              <a:ext uri="{FF2B5EF4-FFF2-40B4-BE49-F238E27FC236}">
                <a16:creationId xmlns:a16="http://schemas.microsoft.com/office/drawing/2014/main" id="{7068280A-E4DC-1191-DF0D-AB7BB0166110}"/>
              </a:ext>
            </a:extLst>
          </p:cNvPr>
          <p:cNvSpPr txBox="1"/>
          <p:nvPr/>
        </p:nvSpPr>
        <p:spPr>
          <a:xfrm>
            <a:off x="8238325" y="6096000"/>
            <a:ext cx="228600" cy="276999"/>
          </a:xfrm>
          <a:prstGeom prst="rect">
            <a:avLst/>
          </a:prstGeom>
          <a:noFill/>
        </p:spPr>
        <p:txBody>
          <a:bodyPr wrap="square" rtlCol="0">
            <a:spAutoFit/>
          </a:bodyPr>
          <a:lstStyle/>
          <a:p>
            <a:r>
              <a:rPr lang="en-US" sz="1200" dirty="0">
                <a:solidFill>
                  <a:schemeClr val="accent2"/>
                </a:solidFill>
              </a:rPr>
              <a:t>9</a:t>
            </a:r>
          </a:p>
        </p:txBody>
      </p:sp>
    </p:spTree>
    <p:extLst>
      <p:ext uri="{BB962C8B-B14F-4D97-AF65-F5344CB8AC3E}">
        <p14:creationId xmlns:p14="http://schemas.microsoft.com/office/powerpoint/2010/main" val="2708242439"/>
      </p:ext>
    </p:extLst>
  </p:cSld>
  <p:clrMapOvr>
    <a:masterClrMapping/>
  </p:clrMapOvr>
</p:sld>
</file>

<file path=ppt/theme/theme1.xml><?xml version="1.0" encoding="utf-8"?>
<a:theme xmlns:a="http://schemas.openxmlformats.org/drawingml/2006/main" name="RCSD">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4033</TotalTime>
  <Words>586</Words>
  <Application>Microsoft Office PowerPoint</Application>
  <PresentationFormat>On-screen Show (4:3)</PresentationFormat>
  <Paragraphs>108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(Body)</vt:lpstr>
      <vt:lpstr>Calibri</vt:lpstr>
      <vt:lpstr>Times New Roman</vt:lpstr>
      <vt:lpstr>RCSD</vt:lpstr>
      <vt:lpstr>DM 2026- 54 Consider Approval of  “Water for Tomorrow”  School Art Contest Program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Michael Merino Architects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Jennings</dc:creator>
  <cp:lastModifiedBy>Melissa Trujillo</cp:lastModifiedBy>
  <cp:revision>632</cp:revision>
  <cp:lastPrinted>2021-04-15T17:13:32Z</cp:lastPrinted>
  <dcterms:created xsi:type="dcterms:W3CDTF">2009-05-29T18:33:58Z</dcterms:created>
  <dcterms:modified xsi:type="dcterms:W3CDTF">2026-06-18T17:33:58Z</dcterms:modified>
</cp:coreProperties>
</file>