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57" r:id="rId4"/>
    <p:sldId id="260" r:id="rId5"/>
    <p:sldId id="271" r:id="rId6"/>
    <p:sldId id="264" r:id="rId7"/>
    <p:sldId id="265" r:id="rId8"/>
    <p:sldId id="272" r:id="rId9"/>
    <p:sldId id="266" r:id="rId10"/>
    <p:sldId id="273" r:id="rId11"/>
    <p:sldId id="258" r:id="rId12"/>
    <p:sldId id="262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68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1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2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84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3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0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747E33A-4804-4019-9368-DB938C6EA14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DF07050-3A00-4029-99C0-8C88EECC768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51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D6B2-4169-53FD-2AC4-9ABABF3A0E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/>
              <a:t>CAL FIRE / Riverside County Fire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94EBF-B3AA-4C62-91BE-6E5254957E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Division Chief William Otterman</a:t>
            </a:r>
            <a:endParaRPr lang="en-US" dirty="0"/>
          </a:p>
        </p:txBody>
      </p:sp>
      <p:pic>
        <p:nvPicPr>
          <p:cNvPr id="6" name="Picture 5" descr="A close-up of a fire department logo&#10;&#10;Description automatically generated">
            <a:extLst>
              <a:ext uri="{FF2B5EF4-FFF2-40B4-BE49-F238E27FC236}">
                <a16:creationId xmlns:a16="http://schemas.microsoft.com/office/drawing/2014/main" id="{0D5B2D57-56F9-01BB-9B9B-070315A80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6" y="280350"/>
            <a:ext cx="2740011" cy="2740011"/>
          </a:xfrm>
          <a:prstGeom prst="rect">
            <a:avLst/>
          </a:prstGeom>
        </p:spPr>
      </p:pic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D09332F1-1169-84D3-6B84-BA9E7B915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92" y="280350"/>
            <a:ext cx="2438788" cy="243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7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EC64-2642-5041-09FD-A50C0D97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sz="4400" dirty="0"/>
              <a:t>VMP Projects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74A-9191-E974-7106-5BF75FD78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Astro Camp/Upper Dry Creek</a:t>
            </a:r>
          </a:p>
          <a:p>
            <a:r>
              <a:rPr lang="en-US" sz="2800" dirty="0"/>
              <a:t>Lake Skinner</a:t>
            </a:r>
          </a:p>
          <a:p>
            <a:r>
              <a:rPr lang="en-US" sz="2800" dirty="0"/>
              <a:t>Point of Rocks</a:t>
            </a:r>
          </a:p>
          <a:p>
            <a:r>
              <a:rPr lang="en-US" sz="2800" dirty="0"/>
              <a:t>Red Hill</a:t>
            </a:r>
          </a:p>
          <a:p>
            <a:r>
              <a:rPr lang="en-US" sz="2800" dirty="0"/>
              <a:t>Santa Rosa Plateau</a:t>
            </a:r>
          </a:p>
          <a:p>
            <a:r>
              <a:rPr lang="en-US" sz="2800" dirty="0"/>
              <a:t>Tenaja</a:t>
            </a:r>
          </a:p>
        </p:txBody>
      </p:sp>
    </p:spTree>
    <p:extLst>
      <p:ext uri="{BB962C8B-B14F-4D97-AF65-F5344CB8AC3E}">
        <p14:creationId xmlns:p14="http://schemas.microsoft.com/office/powerpoint/2010/main" val="152924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AD534-183F-9B4C-AC02-45720359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Clay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F38EB-C1DA-D13C-9D1B-75410B1F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Fire started on January 21</a:t>
            </a:r>
            <a:r>
              <a:rPr lang="en-US" sz="2800" baseline="30000" dirty="0"/>
              <a:t>st</a:t>
            </a:r>
            <a:r>
              <a:rPr lang="en-US" sz="2800" dirty="0"/>
              <a:t> at approx. 5:15pm</a:t>
            </a:r>
          </a:p>
          <a:p>
            <a:pPr lvl="1"/>
            <a:r>
              <a:rPr lang="en-US" sz="2400" dirty="0"/>
              <a:t>Wind driven fire with low humidities</a:t>
            </a:r>
          </a:p>
          <a:p>
            <a:pPr lvl="1"/>
            <a:r>
              <a:rPr lang="en-US" sz="2400" dirty="0"/>
              <a:t>Fire started by warming/cooking fire</a:t>
            </a:r>
          </a:p>
          <a:p>
            <a:r>
              <a:rPr lang="en-US" sz="2800" dirty="0"/>
              <a:t>Fire controlled on January 26</a:t>
            </a:r>
            <a:r>
              <a:rPr lang="en-US" sz="2800" baseline="30000" dirty="0"/>
              <a:t>th</a:t>
            </a:r>
            <a:r>
              <a:rPr lang="en-US" sz="2800" dirty="0"/>
              <a:t> at 5pm</a:t>
            </a:r>
          </a:p>
          <a:p>
            <a:r>
              <a:rPr lang="en-US" sz="2800" dirty="0"/>
              <a:t>Total acres - 39</a:t>
            </a:r>
          </a:p>
          <a:p>
            <a:r>
              <a:rPr lang="en-US" sz="2800" dirty="0"/>
              <a:t>Total costs - $1,024,278</a:t>
            </a:r>
          </a:p>
        </p:txBody>
      </p:sp>
    </p:spTree>
    <p:extLst>
      <p:ext uri="{BB962C8B-B14F-4D97-AF65-F5344CB8AC3E}">
        <p14:creationId xmlns:p14="http://schemas.microsoft.com/office/powerpoint/2010/main" val="637893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1_IG_battalion14rvc">
            <a:hlinkClick r:id="" action="ppaction://media"/>
            <a:extLst>
              <a:ext uri="{FF2B5EF4-FFF2-40B4-BE49-F238E27FC236}">
                <a16:creationId xmlns:a16="http://schemas.microsoft.com/office/drawing/2014/main" id="{F85539B6-2A7B-74A6-8F4A-885477A40D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0050" y="77788"/>
            <a:ext cx="3770313" cy="6702425"/>
          </a:xfrm>
        </p:spPr>
      </p:pic>
    </p:spTree>
    <p:extLst>
      <p:ext uri="{BB962C8B-B14F-4D97-AF65-F5344CB8AC3E}">
        <p14:creationId xmlns:p14="http://schemas.microsoft.com/office/powerpoint/2010/main" val="245828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AFD95D8B-AC30-2D1B-50D5-6C50B6ABD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7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C1C01-FF22-E3D6-5B50-AF17D4CAD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81CE0E32-5DB4-81BD-7726-B4BD05DFD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53" y="0"/>
            <a:ext cx="5299363" cy="6858000"/>
          </a:xfrm>
          <a:prstGeom prst="rect">
            <a:avLst/>
          </a:prstGeom>
        </p:spPr>
      </p:pic>
      <p:pic>
        <p:nvPicPr>
          <p:cNvPr id="6" name="Picture 5" descr="Table&#10;&#10;AI-generated content may be incorrect.">
            <a:extLst>
              <a:ext uri="{FF2B5EF4-FFF2-40B4-BE49-F238E27FC236}">
                <a16:creationId xmlns:a16="http://schemas.microsoft.com/office/drawing/2014/main" id="{72A4832C-FEB6-6C40-B58A-0A78D986A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5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90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EC10-17E5-1CBA-D355-2A34AEB61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3C653-9CA6-4502-E306-4928370B8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5753" y="0"/>
            <a:ext cx="5299363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ED52D-01A7-9486-EC33-28123106D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885" y="0"/>
            <a:ext cx="52993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51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14F2-3B8C-7B9B-987D-C76C0A3F4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house&#10;&#10;AI-generated content may be incorrect.">
            <a:extLst>
              <a:ext uri="{FF2B5EF4-FFF2-40B4-BE49-F238E27FC236}">
                <a16:creationId xmlns:a16="http://schemas.microsoft.com/office/drawing/2014/main" id="{2B2CDFF4-8766-2241-19CB-D6C2BDEE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0167" y="-836196"/>
            <a:ext cx="6591666" cy="85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3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904AF-3090-AAE8-15EB-1F703D28E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82EED-E3B3-2A59-CBA4-A771F4C6C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800167" y="-836196"/>
            <a:ext cx="6591666" cy="85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D38EF-CBD2-E6C3-CA9D-49F2BFB09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ADD08A-F907-457B-237F-2DBADB2E0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800167" y="-836196"/>
            <a:ext cx="6591665" cy="85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65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244A-FC09-AC7A-FD8B-E96DBB6D7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8EF68-AFC1-E862-3567-67CE8FEB3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5753" y="0"/>
            <a:ext cx="5299362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E7A60-244C-8990-6C3B-B56DDF427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885" y="0"/>
            <a:ext cx="52993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97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612E-0E85-D5F6-C320-BA947CB1C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54131-4B0C-DE8C-385B-8E0AFAEBE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Are there vegetation and hazardous fuel management programs withing CAL FIRE? What are they and what do they entail?</a:t>
            </a:r>
            <a:endParaRPr lang="en-US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Can we get a full report including pics of the local Clay Fire?</a:t>
            </a:r>
            <a:endParaRPr lang="en-US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What’s CAL FIRE’s philosophy on prescriptive burns? Are they utilized in the area? How frequently, etc.</a:t>
            </a:r>
            <a:endParaRPr lang="en-US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73592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im">
            <a:hlinkClick r:id="" action="ppaction://media"/>
            <a:extLst>
              <a:ext uri="{FF2B5EF4-FFF2-40B4-BE49-F238E27FC236}">
                <a16:creationId xmlns:a16="http://schemas.microsoft.com/office/drawing/2014/main" id="{FFDDED6A-5E68-FAA4-B256-1AACD93C93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045" y="196338"/>
            <a:ext cx="11493910" cy="64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D882-B3FD-BE72-72C5-FC4B4E3E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Vegetation Management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B7E1A-A94E-99AF-BAF1-82A575083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</a:rPr>
              <a:t>The goal of the Vegetation Management Program is to reduce the chance of large, damaging wildfires by reducing fire hazards on wildland in California. 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Three Broad Goals</a:t>
            </a:r>
          </a:p>
          <a:p>
            <a:pPr lvl="1"/>
            <a:r>
              <a:rPr lang="en-US" sz="2400" b="0" i="0" dirty="0">
                <a:solidFill>
                  <a:srgbClr val="000000"/>
                </a:solidFill>
                <a:effectLst/>
              </a:rPr>
              <a:t>Reduction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Optimization of Soil and Water Productivity</a:t>
            </a:r>
          </a:p>
          <a:p>
            <a:pPr lvl="1"/>
            <a:r>
              <a:rPr lang="en-US" sz="2400" b="0" i="0" dirty="0">
                <a:solidFill>
                  <a:srgbClr val="000000"/>
                </a:solidFill>
                <a:effectLst/>
              </a:rPr>
              <a:t>Protection and Improvement of Intrinsic Floral and Faunal Values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178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4C609-2C78-4A10-1147-EAFF735FC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89D9-332A-932B-87B3-1888D31D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Vegetation Management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7082E-E016-F501-7D7E-A9DD4CE6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sz="2800" dirty="0"/>
              <a:t>Fuel Brakes</a:t>
            </a:r>
          </a:p>
          <a:p>
            <a:r>
              <a:rPr lang="en-US" sz="2800" dirty="0"/>
              <a:t>Prescribed fire</a:t>
            </a:r>
          </a:p>
          <a:p>
            <a:pPr lvl="1"/>
            <a:r>
              <a:rPr lang="en-US" sz="2400" dirty="0"/>
              <a:t>Pile burning</a:t>
            </a:r>
          </a:p>
          <a:p>
            <a:pPr lvl="1"/>
            <a:r>
              <a:rPr lang="en-US" sz="2400" dirty="0"/>
              <a:t>Broadcast burning</a:t>
            </a:r>
          </a:p>
          <a:p>
            <a:r>
              <a:rPr lang="en-US" sz="2800" dirty="0"/>
              <a:t>Mechanical Removement</a:t>
            </a:r>
          </a:p>
          <a:p>
            <a:pPr lvl="1"/>
            <a:r>
              <a:rPr lang="en-US" sz="2400" dirty="0"/>
              <a:t>Masticators</a:t>
            </a:r>
          </a:p>
          <a:p>
            <a:pPr lvl="1"/>
            <a:r>
              <a:rPr lang="en-US" sz="2400" dirty="0"/>
              <a:t>Hand Crews</a:t>
            </a:r>
          </a:p>
          <a:p>
            <a:pPr lvl="1"/>
            <a:r>
              <a:rPr lang="en-US" sz="2400" dirty="0"/>
              <a:t>Chippers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618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CE7B-D164-A33E-6D83-B96943EA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320"/>
            <a:ext cx="10515600" cy="1020505"/>
          </a:xfrm>
        </p:spPr>
        <p:txBody>
          <a:bodyPr/>
          <a:lstStyle/>
          <a:p>
            <a:r>
              <a:rPr lang="en-US" dirty="0"/>
              <a:t>Fuel Breaks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618BC1CB-03E6-FDD5-B5F7-9DF8DA8DCBB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854.9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475" y="1139825"/>
            <a:ext cx="10177463" cy="5638800"/>
          </a:xfrm>
        </p:spPr>
      </p:pic>
    </p:spTree>
    <p:extLst>
      <p:ext uri="{BB962C8B-B14F-4D97-AF65-F5344CB8AC3E}">
        <p14:creationId xmlns:p14="http://schemas.microsoft.com/office/powerpoint/2010/main" val="14374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93E26-2533-7E5F-2693-0075BAE22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5D004-9FCD-635C-409B-D3B2689C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8500"/>
          </a:xfrm>
        </p:spPr>
        <p:txBody>
          <a:bodyPr>
            <a:normAutofit/>
          </a:bodyPr>
          <a:lstStyle/>
          <a:p>
            <a:r>
              <a:rPr lang="en-US" sz="4300" dirty="0"/>
              <a:t>Multiple VMP Projects within Riverside County</a:t>
            </a:r>
          </a:p>
        </p:txBody>
      </p:sp>
      <p:pic>
        <p:nvPicPr>
          <p:cNvPr id="4" name="Picture 3" descr="Map&#10;&#10;AI-generated content may be incorrect.">
            <a:extLst>
              <a:ext uri="{FF2B5EF4-FFF2-40B4-BE49-F238E27FC236}">
                <a16:creationId xmlns:a16="http://schemas.microsoft.com/office/drawing/2014/main" id="{758909FB-6AD8-E6EA-98BD-83A3A6D0C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87" y="1068500"/>
            <a:ext cx="715962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20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4627D-2CBA-07B0-5C36-413E736D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6CEB-0534-01D8-91E2-2871DCA92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9172"/>
          </a:xfrm>
        </p:spPr>
        <p:txBody>
          <a:bodyPr>
            <a:normAutofit/>
          </a:bodyPr>
          <a:lstStyle/>
          <a:p>
            <a:r>
              <a:rPr lang="en-US" sz="4300" dirty="0"/>
              <a:t>Multiple VMP Projects within Riverside County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FDC39-6D90-008C-1909-857BAC7C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6188" y="1029172"/>
            <a:ext cx="7159624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53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9BC4E-9C79-9F79-FC53-01C7E24C0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A981-CF28-CDFA-D3DD-971CA3ABC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3452"/>
          </a:xfrm>
        </p:spPr>
        <p:txBody>
          <a:bodyPr>
            <a:normAutofit/>
          </a:bodyPr>
          <a:lstStyle/>
          <a:p>
            <a:r>
              <a:rPr lang="en-US" sz="4300" dirty="0"/>
              <a:t>Multiple VMP Projects within Riverside County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9D8C5-5B95-5BEC-637F-D9AC68203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174" y="863453"/>
            <a:ext cx="7757651" cy="59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1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F0A54-0392-1F25-D073-C4359B06A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3FA8-D568-9DE4-E17A-9637E03B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9843"/>
          </a:xfrm>
        </p:spPr>
        <p:txBody>
          <a:bodyPr>
            <a:normAutofit/>
          </a:bodyPr>
          <a:lstStyle/>
          <a:p>
            <a:r>
              <a:rPr lang="en-US" sz="4300" dirty="0"/>
              <a:t>Multiple VMP Projects within Riverside County</a:t>
            </a:r>
          </a:p>
        </p:txBody>
      </p:sp>
      <p:pic>
        <p:nvPicPr>
          <p:cNvPr id="4" name="Picture 3" descr="Timeline&#10;&#10;AI-generated content may be incorrect.">
            <a:extLst>
              <a:ext uri="{FF2B5EF4-FFF2-40B4-BE49-F238E27FC236}">
                <a16:creationId xmlns:a16="http://schemas.microsoft.com/office/drawing/2014/main" id="{CDB4C955-734D-DB8C-7DFF-C971186A2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8" y="989843"/>
            <a:ext cx="7357191" cy="568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2473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464</TotalTime>
  <Words>218</Words>
  <Application>Microsoft Office PowerPoint</Application>
  <PresentationFormat>Widescreen</PresentationFormat>
  <Paragraphs>40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Calibri</vt:lpstr>
      <vt:lpstr>Calibri Light</vt:lpstr>
      <vt:lpstr>Times New Roman</vt:lpstr>
      <vt:lpstr>Retrospect</vt:lpstr>
      <vt:lpstr>CAL FIRE / Riverside County Fire</vt:lpstr>
      <vt:lpstr>Proposed Questions</vt:lpstr>
      <vt:lpstr>Vegetation Management Program</vt:lpstr>
      <vt:lpstr>Vegetation Management Program</vt:lpstr>
      <vt:lpstr>Fuel Breaks</vt:lpstr>
      <vt:lpstr>Multiple VMP Projects within Riverside County</vt:lpstr>
      <vt:lpstr>Multiple VMP Projects within Riverside County</vt:lpstr>
      <vt:lpstr>Multiple VMP Projects within Riverside County</vt:lpstr>
      <vt:lpstr>Multiple VMP Projects within Riverside County</vt:lpstr>
      <vt:lpstr>Other VMP Projects </vt:lpstr>
      <vt:lpstr>Clay 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Riverside County Fire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Palacios, Rogelio@CALFIRE</dc:creator>
  <cp:lastModifiedBy>Palacios, Rogelio@CALFIRE</cp:lastModifiedBy>
  <cp:revision>4</cp:revision>
  <dcterms:created xsi:type="dcterms:W3CDTF">2025-06-16T23:48:23Z</dcterms:created>
  <dcterms:modified xsi:type="dcterms:W3CDTF">2025-06-19T00:23:11Z</dcterms:modified>
</cp:coreProperties>
</file>