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15" r:id="rId2"/>
    <p:sldId id="320" r:id="rId3"/>
    <p:sldId id="321" r:id="rId4"/>
    <p:sldId id="322" r:id="rId5"/>
    <p:sldId id="326" r:id="rId6"/>
    <p:sldId id="323" r:id="rId7"/>
    <p:sldId id="324" r:id="rId8"/>
    <p:sldId id="325" r:id="rId9"/>
    <p:sldId id="319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99"/>
    <a:srgbClr val="0086EA"/>
    <a:srgbClr val="292929"/>
    <a:srgbClr val="000000"/>
    <a:srgbClr val="003399"/>
    <a:srgbClr val="CC9900"/>
    <a:srgbClr val="FFCC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78" autoAdjust="0"/>
  </p:normalViewPr>
  <p:slideViewPr>
    <p:cSldViewPr>
      <p:cViewPr varScale="1">
        <p:scale>
          <a:sx n="82" d="100"/>
          <a:sy n="82" d="100"/>
        </p:scale>
        <p:origin x="16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73" y="1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fld id="{296E7364-FD99-42E2-939A-8A468BA4C38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47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73" y="8829847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F241D799-8E5F-4FCD-B852-A9FBD33682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844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55" cy="466554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673" y="0"/>
            <a:ext cx="3038155" cy="466554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fld id="{E13A8810-3BB5-4FDF-AB62-02243E4AB83A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465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90" tIns="45345" rIns="90690" bIns="4534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55" y="4473243"/>
            <a:ext cx="5607691" cy="3661502"/>
          </a:xfrm>
          <a:prstGeom prst="rect">
            <a:avLst/>
          </a:prstGeom>
        </p:spPr>
        <p:txBody>
          <a:bodyPr vert="horz" lIns="90690" tIns="45345" rIns="90690" bIns="4534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846"/>
            <a:ext cx="3038155" cy="466554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673" y="8829846"/>
            <a:ext cx="3038155" cy="466554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88F27417-1DE2-4B56-AFF3-2EC3419FC7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383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8157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6739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05945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498266" y="6007934"/>
            <a:ext cx="10207760" cy="850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727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26677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888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0058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7574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97967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025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2987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761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Line 12"/>
          <p:cNvSpPr>
            <a:spLocks noChangeShapeType="1"/>
          </p:cNvSpPr>
          <p:nvPr userDrawn="1"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27" name="Picture 16" descr="water drip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8" name="Group 10"/>
          <p:cNvGrpSpPr>
            <a:grpSpLocks/>
          </p:cNvGrpSpPr>
          <p:nvPr userDrawn="1"/>
        </p:nvGrpSpPr>
        <p:grpSpPr bwMode="auto">
          <a:xfrm>
            <a:off x="152400" y="381000"/>
            <a:ext cx="1295400" cy="1295400"/>
            <a:chOff x="152400" y="381000"/>
            <a:chExt cx="1295400" cy="1295400"/>
          </a:xfrm>
        </p:grpSpPr>
        <p:pic>
          <p:nvPicPr>
            <p:cNvPr id="1042" name="Picture 18" descr="RCSD Logo for ppt"/>
            <p:cNvPicPr>
              <a:picLocks noChangeAspect="1" noChangeArrowheads="1"/>
            </p:cNvPicPr>
            <p:nvPr userDrawn="1"/>
          </p:nvPicPr>
          <p:blipFill>
            <a:blip r:embed="rId15">
              <a:clrChange>
                <a:clrFrom>
                  <a:srgbClr val="18FF25"/>
                </a:clrFrom>
                <a:clrTo>
                  <a:srgbClr val="18FF25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2400" y="381000"/>
              <a:ext cx="1295400" cy="1295400"/>
            </a:xfrm>
            <a:prstGeom prst="rect">
              <a:avLst/>
            </a:prstGeom>
            <a:noFill/>
            <a:effectLst>
              <a:outerShdw dist="35921" dir="2700000" algn="ctr" rotWithShape="0">
                <a:srgbClr val="292929">
                  <a:alpha val="50000"/>
                </a:srgbClr>
              </a:outerShdw>
            </a:effectLst>
          </p:spPr>
        </p:pic>
        <p:sp>
          <p:nvSpPr>
            <p:cNvPr id="1044" name="AutoShape 20"/>
            <p:cNvSpPr>
              <a:spLocks noChangeArrowheads="1"/>
            </p:cNvSpPr>
            <p:nvPr userDrawn="1"/>
          </p:nvSpPr>
          <p:spPr bwMode="auto">
            <a:xfrm>
              <a:off x="152400" y="381000"/>
              <a:ext cx="1295400" cy="1295400"/>
            </a:xfrm>
            <a:custGeom>
              <a:avLst/>
              <a:gdLst>
                <a:gd name="G0" fmla="+- 975 0 0"/>
                <a:gd name="G1" fmla="+- 21600 0 975"/>
                <a:gd name="G2" fmla="+- 21600 0 975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975" y="10800"/>
                  </a:moveTo>
                  <a:cubicBezTo>
                    <a:pt x="975" y="16226"/>
                    <a:pt x="5374" y="20625"/>
                    <a:pt x="10800" y="20625"/>
                  </a:cubicBezTo>
                  <a:cubicBezTo>
                    <a:pt x="16226" y="20625"/>
                    <a:pt x="20625" y="16226"/>
                    <a:pt x="20625" y="10800"/>
                  </a:cubicBezTo>
                  <a:cubicBezTo>
                    <a:pt x="20625" y="5374"/>
                    <a:pt x="16226" y="975"/>
                    <a:pt x="10800" y="975"/>
                  </a:cubicBezTo>
                  <a:cubicBezTo>
                    <a:pt x="5374" y="975"/>
                    <a:pt x="975" y="5374"/>
                    <a:pt x="975" y="10800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55E1B-01AE-4F1D-97A6-605E0EFDEC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7772400" cy="11430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PUBLIC HEARING – Assembly Bill (AB) 2561 </a:t>
            </a:r>
            <a:br>
              <a:rPr lang="en-US" sz="2400" b="1" dirty="0">
                <a:solidFill>
                  <a:schemeClr val="accent2"/>
                </a:solidFill>
              </a:rPr>
            </a:br>
            <a:r>
              <a:rPr lang="en-US" sz="2400" b="1" dirty="0">
                <a:solidFill>
                  <a:schemeClr val="accent2"/>
                </a:solidFill>
              </a:rPr>
              <a:t>Annual Compliance Update on Vacancies </a:t>
            </a:r>
            <a:br>
              <a:rPr lang="en-US" sz="2400" b="1" dirty="0">
                <a:solidFill>
                  <a:schemeClr val="accent2"/>
                </a:solidFill>
              </a:rPr>
            </a:br>
            <a:br>
              <a:rPr lang="en-US" sz="2400" dirty="0">
                <a:solidFill>
                  <a:schemeClr val="accent2"/>
                </a:solidFill>
                <a:latin typeface="Calibri" panose="020F0502020204030204" pitchFamily="34" charset="0"/>
              </a:rPr>
            </a:b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5396D3-E760-4B33-A841-82A67801ED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en-US" sz="1600" i="1" dirty="0">
              <a:solidFill>
                <a:srgbClr val="0033CC"/>
              </a:solidFill>
            </a:endParaRPr>
          </a:p>
          <a:p>
            <a:endParaRPr lang="en-US" sz="1400" i="1" dirty="0">
              <a:solidFill>
                <a:schemeClr val="accent2"/>
              </a:solidFill>
            </a:endParaRPr>
          </a:p>
          <a:p>
            <a:endParaRPr lang="en-US" sz="1400" i="1" dirty="0">
              <a:solidFill>
                <a:schemeClr val="accent2"/>
              </a:solidFill>
            </a:endParaRPr>
          </a:p>
          <a:p>
            <a:endParaRPr lang="en-US" sz="1400" i="1" dirty="0">
              <a:solidFill>
                <a:schemeClr val="accent2"/>
              </a:solidFill>
            </a:endParaRPr>
          </a:p>
          <a:p>
            <a:r>
              <a:rPr lang="en-US" sz="1400" dirty="0">
                <a:solidFill>
                  <a:schemeClr val="accent2"/>
                </a:solidFill>
              </a:rPr>
              <a:t>Staff Presentation</a:t>
            </a:r>
          </a:p>
          <a:p>
            <a:r>
              <a:rPr lang="en-US" sz="1400" dirty="0">
                <a:solidFill>
                  <a:schemeClr val="accent2"/>
                </a:solidFill>
              </a:rPr>
              <a:t>June 5, 2025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960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B311F-84AB-1915-075D-6F28795A4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533400"/>
          </a:xfrm>
        </p:spPr>
        <p:txBody>
          <a:bodyPr/>
          <a:lstStyle/>
          <a:p>
            <a:pPr marL="0" marR="0">
              <a:lnSpc>
                <a:spcPct val="115000"/>
              </a:lnSpc>
              <a:spcAft>
                <a:spcPts val="800"/>
              </a:spcAft>
            </a:pPr>
            <a:r>
              <a:rPr lang="en-US" sz="2400" b="1" kern="100" dirty="0">
                <a:solidFill>
                  <a:schemeClr val="accent2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Background of AB 2561</a:t>
            </a:r>
            <a:b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30740-4967-22A2-FC94-B449C1313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kern="100" dirty="0">
                <a:solidFill>
                  <a:schemeClr val="accent2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Effective: January 1, 2025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kern="100" dirty="0">
                <a:solidFill>
                  <a:schemeClr val="accent2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Purpose:</a:t>
            </a:r>
          </a:p>
          <a:p>
            <a:pPr lvl="1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kern="100" dirty="0">
                <a:solidFill>
                  <a:schemeClr val="accent2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Promote transparency in vacancies and recruitment efforts</a:t>
            </a:r>
          </a:p>
          <a:p>
            <a:pPr lvl="1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kern="100" dirty="0">
                <a:solidFill>
                  <a:schemeClr val="accent2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Enhance public engagement</a:t>
            </a:r>
          </a:p>
          <a:p>
            <a:pPr lvl="1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kern="100" dirty="0">
                <a:solidFill>
                  <a:schemeClr val="accent2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Encourage diverse participation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038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A1E16-F6FA-A01E-9E90-E11DFEAB3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4572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Compliance Requirements</a:t>
            </a:r>
            <a:endParaRPr lang="en-US" sz="24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DD451-8067-C841-AA5F-F59EA269F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chemeClr val="accent2"/>
                </a:solidFill>
              </a:rPr>
              <a:t>Annual update to the governing body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chemeClr val="accent2"/>
                </a:solidFill>
              </a:rPr>
              <a:t>Report must include:</a:t>
            </a:r>
          </a:p>
          <a:p>
            <a:pPr lvl="1">
              <a:lnSpc>
                <a:spcPct val="150000"/>
              </a:lnSpc>
            </a:pPr>
            <a:r>
              <a:rPr lang="en-US" sz="2000" b="1" dirty="0">
                <a:solidFill>
                  <a:schemeClr val="accent2"/>
                </a:solidFill>
              </a:rPr>
              <a:t>Job vacancies</a:t>
            </a:r>
          </a:p>
          <a:p>
            <a:pPr lvl="1">
              <a:lnSpc>
                <a:spcPct val="150000"/>
              </a:lnSpc>
            </a:pPr>
            <a:r>
              <a:rPr lang="en-US" sz="2000" b="1" dirty="0">
                <a:solidFill>
                  <a:schemeClr val="accent2"/>
                </a:solidFill>
              </a:rPr>
              <a:t>Recruitment efforts</a:t>
            </a:r>
          </a:p>
          <a:p>
            <a:pPr lvl="1">
              <a:lnSpc>
                <a:spcPct val="150000"/>
              </a:lnSpc>
            </a:pPr>
            <a:r>
              <a:rPr lang="en-US" sz="2000" b="1" dirty="0">
                <a:solidFill>
                  <a:schemeClr val="accent2"/>
                </a:solidFill>
              </a:rPr>
              <a:t>Retention activities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chemeClr val="accent2"/>
                </a:solidFill>
              </a:rPr>
              <a:t>Information posted publicly on agency’s website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370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9968C-BAF8-0A1A-3AF3-AC8DF1AD9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5334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  <a:latin typeface="+mn-lt"/>
              </a:rPr>
              <a:t>Reporting Period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63AE9-CBFA-77C6-0E52-4355442F2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chemeClr val="accent2"/>
                </a:solidFill>
              </a:rPr>
              <a:t>Timeframe Covered:</a:t>
            </a:r>
          </a:p>
          <a:p>
            <a:pPr lvl="1">
              <a:lnSpc>
                <a:spcPct val="150000"/>
              </a:lnSpc>
            </a:pPr>
            <a:r>
              <a:rPr lang="en-US" sz="2000" b="1" dirty="0">
                <a:solidFill>
                  <a:schemeClr val="accent2"/>
                </a:solidFill>
              </a:rPr>
              <a:t>May 31, 2024 – May 31, 2025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615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6AA30-2A81-D631-074E-6F714A73A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6096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Vacancies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6D7B20-9E9F-3E40-CE2A-3A9AFB62A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5334000"/>
            <a:ext cx="7086600" cy="792163"/>
          </a:xfrm>
        </p:spPr>
        <p:txBody>
          <a:bodyPr/>
          <a:lstStyle/>
          <a:p>
            <a:pPr marL="0" indent="0">
              <a:buNone/>
            </a:pPr>
            <a:r>
              <a:rPr lang="en-US" sz="2000" b="1" i="1" dirty="0">
                <a:solidFill>
                  <a:schemeClr val="accent2"/>
                </a:solidFill>
              </a:rPr>
              <a:t>Status: All positions have been filled and closed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05EA8B08-8075-A5CF-BD73-C20E87E6C1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715326"/>
              </p:ext>
            </p:extLst>
          </p:nvPr>
        </p:nvGraphicFramePr>
        <p:xfrm>
          <a:off x="1066800" y="1905000"/>
          <a:ext cx="7086600" cy="2871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3300">
                  <a:extLst>
                    <a:ext uri="{9D8B030D-6E8A-4147-A177-3AD203B41FA5}">
                      <a16:colId xmlns:a16="http://schemas.microsoft.com/office/drawing/2014/main" val="965204001"/>
                    </a:ext>
                  </a:extLst>
                </a:gridCol>
                <a:gridCol w="3543300">
                  <a:extLst>
                    <a:ext uri="{9D8B030D-6E8A-4147-A177-3AD203B41FA5}">
                      <a16:colId xmlns:a16="http://schemas.microsoft.com/office/drawing/2014/main" val="2127549782"/>
                    </a:ext>
                  </a:extLst>
                </a:gridCol>
              </a:tblGrid>
              <a:tr h="44631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Position: 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Reason for Vacancy: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381488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Assistant General Manager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Refunded Position 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41031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Director of Engineering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Retirement 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450886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Engineering Technician/IT Business Systems/GIS Analyst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New Position 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017212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System Operator I/II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Vacancy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263439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Utility Maintenance Worker I/II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Vacancy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025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5917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17D5A-4530-3A8D-F7EF-A8493B314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5334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Recruitment Efforts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EE012-BD85-14AB-23FC-E3398EF20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chemeClr val="accent2"/>
                </a:solidFill>
              </a:rPr>
              <a:t>District Website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chemeClr val="accent2"/>
                </a:solidFill>
              </a:rPr>
              <a:t>Social Media Platforms:</a:t>
            </a:r>
          </a:p>
          <a:p>
            <a:pPr lvl="1"/>
            <a:r>
              <a:rPr lang="en-US" sz="2000" b="1" dirty="0">
                <a:solidFill>
                  <a:schemeClr val="accent2"/>
                </a:solidFill>
              </a:rPr>
              <a:t>Instagram</a:t>
            </a:r>
          </a:p>
          <a:p>
            <a:pPr lvl="1"/>
            <a:r>
              <a:rPr lang="en-US" sz="2000" b="1" dirty="0">
                <a:solidFill>
                  <a:schemeClr val="accent2"/>
                </a:solidFill>
              </a:rPr>
              <a:t>Facebook</a:t>
            </a:r>
          </a:p>
          <a:p>
            <a:pPr lvl="1"/>
            <a:r>
              <a:rPr lang="en-US" sz="2000" b="1" dirty="0">
                <a:solidFill>
                  <a:schemeClr val="accent2"/>
                </a:solidFill>
              </a:rPr>
              <a:t>LinkedIn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chemeClr val="accent2"/>
                </a:solidFill>
              </a:rPr>
              <a:t>Job Boards:</a:t>
            </a:r>
          </a:p>
          <a:p>
            <a:pPr lvl="1"/>
            <a:r>
              <a:rPr lang="en-US" sz="2000" b="1" dirty="0">
                <a:solidFill>
                  <a:schemeClr val="accent2"/>
                </a:solidFill>
              </a:rPr>
              <a:t>GovernmentJobs.com</a:t>
            </a:r>
          </a:p>
          <a:p>
            <a:pPr lvl="1"/>
            <a:r>
              <a:rPr lang="en-US" sz="2000" b="1" dirty="0">
                <a:solidFill>
                  <a:schemeClr val="accent2"/>
                </a:solidFill>
              </a:rPr>
              <a:t>BC Water Jobs</a:t>
            </a:r>
          </a:p>
          <a:p>
            <a:pPr lvl="1"/>
            <a:r>
              <a:rPr lang="en-US" sz="2000" b="1" dirty="0">
                <a:solidFill>
                  <a:schemeClr val="accent2"/>
                </a:solidFill>
              </a:rPr>
              <a:t>American Water Works Association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97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F661D-6EFF-9810-530D-FBDB3320A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427038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Legal Compliance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10531-50EC-7492-28C4-CB27FE31E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76400"/>
            <a:ext cx="8458200" cy="4449763"/>
          </a:xfrm>
        </p:spPr>
        <p:txBody>
          <a:bodyPr/>
          <a:lstStyle/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accent2"/>
                </a:solidFill>
              </a:rPr>
              <a:t>Reviewed by General Counsel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accent2"/>
                </a:solidFill>
              </a:rPr>
              <a:t>Confirmed compliance with AB 2561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accent2"/>
                </a:solidFill>
              </a:rPr>
              <a:t>No objections raised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532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108C6-AAF2-C4B9-0A7F-99C928D25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5334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  <a:latin typeface="+mn-lt"/>
              </a:rPr>
              <a:t>Recommendation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46EF0-CDB3-9FD7-D2A7-31D129F03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chemeClr val="accent2"/>
                </a:solidFill>
              </a:rPr>
              <a:t>Receive and file the memorandum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chemeClr val="accent2"/>
                </a:solidFill>
              </a:rPr>
              <a:t>Continue with annual updates and outreach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05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4"/>
          <p:cNvSpPr txBox="1"/>
          <p:nvPr/>
        </p:nvSpPr>
        <p:spPr>
          <a:xfrm>
            <a:off x="2819400" y="5638800"/>
            <a:ext cx="3505200" cy="53340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 algn="ctr" defTabSz="457200">
              <a:defRPr lang="en-US"/>
            </a:pPr>
            <a:r>
              <a:rPr lang="en-US" sz="1000" dirty="0">
                <a:solidFill>
                  <a:srgbClr val="193B73"/>
                </a:solidFill>
                <a:latin typeface="Arial" charset="77"/>
                <a:ea typeface="Arial" charset="77"/>
                <a:cs typeface="Arial" charset="77"/>
              </a:rPr>
              <a:t>Rubidoux Community Services District</a:t>
            </a:r>
          </a:p>
          <a:p>
            <a:pPr algn="ctr" defTabSz="457200">
              <a:defRPr lang="en-US"/>
            </a:pPr>
            <a:r>
              <a:rPr lang="en-US" sz="1000" dirty="0">
                <a:solidFill>
                  <a:srgbClr val="193B73"/>
                </a:solidFill>
                <a:latin typeface="Arial" charset="77"/>
                <a:ea typeface="Arial" charset="77"/>
                <a:cs typeface="Arial" charset="77"/>
              </a:rPr>
              <a:t>Office: 951.684.7580</a:t>
            </a:r>
          </a:p>
          <a:p>
            <a:pPr algn="ctr">
              <a:defRPr lang="en-US"/>
            </a:pPr>
            <a:r>
              <a:rPr lang="en-US" sz="1000" dirty="0">
                <a:solidFill>
                  <a:srgbClr val="193B73"/>
                </a:solidFill>
                <a:latin typeface="Arial" charset="77"/>
                <a:ea typeface="Arial" charset="77"/>
                <a:cs typeface="Arial" charset="77"/>
              </a:rPr>
              <a:t>www.rcsd.org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2590799" y="2286000"/>
            <a:ext cx="3962402" cy="1020618"/>
            <a:chOff x="2057399" y="1981200"/>
            <a:chExt cx="5029201" cy="1295400"/>
          </a:xfrm>
          <a:effectLst>
            <a:reflection blurRad="25400" stA="50000" endA="300" endPos="60000" dir="5400000" sy="-100000" algn="bl" rotWithShape="0"/>
          </a:effectLst>
        </p:grpSpPr>
        <p:sp>
          <p:nvSpPr>
            <p:cNvPr id="16" name="Rounded Rectangle 15"/>
            <p:cNvSpPr/>
            <p:nvPr/>
          </p:nvSpPr>
          <p:spPr>
            <a:xfrm>
              <a:off x="2057400" y="1981200"/>
              <a:ext cx="5029200" cy="12954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57399" y="1981200"/>
              <a:ext cx="502920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dirty="0">
                  <a:solidFill>
                    <a:schemeClr val="accent2"/>
                  </a:solidFill>
                </a:rPr>
                <a:t>Questions</a:t>
              </a:r>
            </a:p>
          </p:txBody>
        </p:sp>
      </p:grpSp>
      <p:sp>
        <p:nvSpPr>
          <p:cNvPr id="18" name="Slide Number Placeholder 1"/>
          <p:cNvSpPr>
            <a:spLocks noGrp="1"/>
          </p:cNvSpPr>
          <p:nvPr/>
        </p:nvSpPr>
        <p:spPr>
          <a:xfrm>
            <a:off x="76200" y="632460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5E0F86-530E-0543-A407-2D1212571E0B}" type="slidenum">
              <a:rPr lang="en-US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131202"/>
      </p:ext>
    </p:extLst>
  </p:cSld>
  <p:clrMapOvr>
    <a:masterClrMapping/>
  </p:clrMapOvr>
</p:sld>
</file>

<file path=ppt/theme/theme1.xml><?xml version="1.0" encoding="utf-8"?>
<a:theme xmlns:a="http://schemas.openxmlformats.org/drawingml/2006/main" name="RCSD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3985</TotalTime>
  <Words>200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Arial</vt:lpstr>
      <vt:lpstr>Calibri</vt:lpstr>
      <vt:lpstr>Symbol</vt:lpstr>
      <vt:lpstr>RCSD</vt:lpstr>
      <vt:lpstr>PUBLIC HEARING – Assembly Bill (AB) 2561  Annual Compliance Update on Vacancies   </vt:lpstr>
      <vt:lpstr>Background of AB 2561 </vt:lpstr>
      <vt:lpstr>Compliance Requirements</vt:lpstr>
      <vt:lpstr>Reporting Period</vt:lpstr>
      <vt:lpstr>Vacancies</vt:lpstr>
      <vt:lpstr>Recruitment Efforts</vt:lpstr>
      <vt:lpstr>Legal Compliance</vt:lpstr>
      <vt:lpstr>Recommendation</vt:lpstr>
      <vt:lpstr>PowerPoint Presentation</vt:lpstr>
    </vt:vector>
  </TitlesOfParts>
  <Company>Michael Merino Architects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Brian Jennings</dc:creator>
  <cp:lastModifiedBy>Melissa Trujillo</cp:lastModifiedBy>
  <cp:revision>290</cp:revision>
  <cp:lastPrinted>2021-04-15T17:13:32Z</cp:lastPrinted>
  <dcterms:created xsi:type="dcterms:W3CDTF">2009-05-29T18:33:58Z</dcterms:created>
  <dcterms:modified xsi:type="dcterms:W3CDTF">2025-05-29T22:54:08Z</dcterms:modified>
</cp:coreProperties>
</file>