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35" r:id="rId3"/>
    <p:sldId id="336" r:id="rId4"/>
    <p:sldId id="329" r:id="rId5"/>
    <p:sldId id="330" r:id="rId6"/>
    <p:sldId id="334" r:id="rId7"/>
    <p:sldId id="328" r:id="rId8"/>
    <p:sldId id="327" r:id="rId9"/>
    <p:sldId id="31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86EA"/>
    <a:srgbClr val="292929"/>
    <a:srgbClr val="000000"/>
    <a:srgbClr val="003399"/>
    <a:srgbClr val="CC9900"/>
    <a:srgbClr val="FF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6AA4D-07B6-4717-AB45-8AE5E6CDD6B5}" v="11" dt="2025-06-05T14:08:56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8" autoAdjust="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Thomas" userId="f47a37ad-e9b7-4c3c-9879-d8ad63a3bc00" providerId="ADAL" clId="{07A6AA4D-07B6-4717-AB45-8AE5E6CDD6B5}"/>
    <pc:docChg chg="undo custSel addSld modSld sldOrd">
      <pc:chgData name="Brandon Thomas" userId="f47a37ad-e9b7-4c3c-9879-d8ad63a3bc00" providerId="ADAL" clId="{07A6AA4D-07B6-4717-AB45-8AE5E6CDD6B5}" dt="2025-06-05T14:09:11.793" v="416" actId="1076"/>
      <pc:docMkLst>
        <pc:docMk/>
      </pc:docMkLst>
      <pc:sldChg chg="modSp mod">
        <pc:chgData name="Brandon Thomas" userId="f47a37ad-e9b7-4c3c-9879-d8ad63a3bc00" providerId="ADAL" clId="{07A6AA4D-07B6-4717-AB45-8AE5E6CDD6B5}" dt="2025-06-05T13:54:56.311" v="348" actId="1076"/>
        <pc:sldMkLst>
          <pc:docMk/>
          <pc:sldMk cId="688960758" sldId="315"/>
        </pc:sldMkLst>
        <pc:spChg chg="mod">
          <ac:chgData name="Brandon Thomas" userId="f47a37ad-e9b7-4c3c-9879-d8ad63a3bc00" providerId="ADAL" clId="{07A6AA4D-07B6-4717-AB45-8AE5E6CDD6B5}" dt="2025-06-05T13:54:56.311" v="348" actId="1076"/>
          <ac:spMkLst>
            <pc:docMk/>
            <pc:sldMk cId="688960758" sldId="315"/>
            <ac:spMk id="2" creationId="{5F955E1B-01AE-4F1D-97A6-605E0EFDEC0E}"/>
          </ac:spMkLst>
        </pc:spChg>
        <pc:spChg chg="mod">
          <ac:chgData name="Brandon Thomas" userId="f47a37ad-e9b7-4c3c-9879-d8ad63a3bc00" providerId="ADAL" clId="{07A6AA4D-07B6-4717-AB45-8AE5E6CDD6B5}" dt="2025-06-05T13:49:42.011" v="331" actId="20577"/>
          <ac:spMkLst>
            <pc:docMk/>
            <pc:sldMk cId="688960758" sldId="315"/>
            <ac:spMk id="3" creationId="{815396D3-E760-4B33-A841-82A67801ED65}"/>
          </ac:spMkLst>
        </pc:spChg>
      </pc:sldChg>
      <pc:sldChg chg="addSp modSp mod">
        <pc:chgData name="Brandon Thomas" userId="f47a37ad-e9b7-4c3c-9879-d8ad63a3bc00" providerId="ADAL" clId="{07A6AA4D-07B6-4717-AB45-8AE5E6CDD6B5}" dt="2025-06-05T14:09:11.793" v="416" actId="1076"/>
        <pc:sldMkLst>
          <pc:docMk/>
          <pc:sldMk cId="3803341992" sldId="327"/>
        </pc:sldMkLst>
        <pc:spChg chg="mod">
          <ac:chgData name="Brandon Thomas" userId="f47a37ad-e9b7-4c3c-9879-d8ad63a3bc00" providerId="ADAL" clId="{07A6AA4D-07B6-4717-AB45-8AE5E6CDD6B5}" dt="2025-06-04T23:47:11.071" v="72" actId="1076"/>
          <ac:spMkLst>
            <pc:docMk/>
            <pc:sldMk cId="3803341992" sldId="327"/>
            <ac:spMk id="2" creationId="{2ACE2322-3AE9-1991-BD14-9433D92E990E}"/>
          </ac:spMkLst>
        </pc:spChg>
        <pc:spChg chg="mod">
          <ac:chgData name="Brandon Thomas" userId="f47a37ad-e9b7-4c3c-9879-d8ad63a3bc00" providerId="ADAL" clId="{07A6AA4D-07B6-4717-AB45-8AE5E6CDD6B5}" dt="2025-06-05T00:00:35.100" v="144" actId="20577"/>
          <ac:spMkLst>
            <pc:docMk/>
            <pc:sldMk cId="3803341992" sldId="327"/>
            <ac:spMk id="3" creationId="{D15C0354-7A22-C9B8-4A36-DDB639D8043D}"/>
          </ac:spMkLst>
        </pc:spChg>
        <pc:spChg chg="add mod">
          <ac:chgData name="Brandon Thomas" userId="f47a37ad-e9b7-4c3c-9879-d8ad63a3bc00" providerId="ADAL" clId="{07A6AA4D-07B6-4717-AB45-8AE5E6CDD6B5}" dt="2025-06-05T14:09:11.793" v="416" actId="1076"/>
          <ac:spMkLst>
            <pc:docMk/>
            <pc:sldMk cId="3803341992" sldId="327"/>
            <ac:spMk id="4" creationId="{043107BE-620C-547B-DFC8-C7A4E98C0909}"/>
          </ac:spMkLst>
        </pc:spChg>
      </pc:sldChg>
      <pc:sldChg chg="addSp modSp mod">
        <pc:chgData name="Brandon Thomas" userId="f47a37ad-e9b7-4c3c-9879-d8ad63a3bc00" providerId="ADAL" clId="{07A6AA4D-07B6-4717-AB45-8AE5E6CDD6B5}" dt="2025-06-05T14:08:48.021" v="412" actId="1076"/>
        <pc:sldMkLst>
          <pc:docMk/>
          <pc:sldMk cId="440677453" sldId="328"/>
        </pc:sldMkLst>
        <pc:spChg chg="mod">
          <ac:chgData name="Brandon Thomas" userId="f47a37ad-e9b7-4c3c-9879-d8ad63a3bc00" providerId="ADAL" clId="{07A6AA4D-07B6-4717-AB45-8AE5E6CDD6B5}" dt="2025-06-05T13:17:09.312" v="153" actId="20577"/>
          <ac:spMkLst>
            <pc:docMk/>
            <pc:sldMk cId="440677453" sldId="328"/>
            <ac:spMk id="2" creationId="{54A14651-B6AB-9CA7-DC99-F3401BB7DE04}"/>
          </ac:spMkLst>
        </pc:spChg>
        <pc:spChg chg="mod">
          <ac:chgData name="Brandon Thomas" userId="f47a37ad-e9b7-4c3c-9879-d8ad63a3bc00" providerId="ADAL" clId="{07A6AA4D-07B6-4717-AB45-8AE5E6CDD6B5}" dt="2025-06-05T14:01:12.584" v="389" actId="1076"/>
          <ac:spMkLst>
            <pc:docMk/>
            <pc:sldMk cId="440677453" sldId="328"/>
            <ac:spMk id="3" creationId="{432CA942-9A90-141D-C63B-DB3B1B21CD40}"/>
          </ac:spMkLst>
        </pc:spChg>
        <pc:spChg chg="add mod">
          <ac:chgData name="Brandon Thomas" userId="f47a37ad-e9b7-4c3c-9879-d8ad63a3bc00" providerId="ADAL" clId="{07A6AA4D-07B6-4717-AB45-8AE5E6CDD6B5}" dt="2025-06-05T14:08:48.021" v="412" actId="1076"/>
          <ac:spMkLst>
            <pc:docMk/>
            <pc:sldMk cId="440677453" sldId="328"/>
            <ac:spMk id="4" creationId="{70B0674F-43CA-C83B-1129-265DB6E8DF7B}"/>
          </ac:spMkLst>
        </pc:spChg>
      </pc:sldChg>
      <pc:sldChg chg="addSp modSp mod">
        <pc:chgData name="Brandon Thomas" userId="f47a37ad-e9b7-4c3c-9879-d8ad63a3bc00" providerId="ADAL" clId="{07A6AA4D-07B6-4717-AB45-8AE5E6CDD6B5}" dt="2025-06-05T14:07:42.954" v="400" actId="20577"/>
        <pc:sldMkLst>
          <pc:docMk/>
          <pc:sldMk cId="1808946087" sldId="329"/>
        </pc:sldMkLst>
        <pc:spChg chg="mod">
          <ac:chgData name="Brandon Thomas" userId="f47a37ad-e9b7-4c3c-9879-d8ad63a3bc00" providerId="ADAL" clId="{07A6AA4D-07B6-4717-AB45-8AE5E6CDD6B5}" dt="2025-06-04T23:59:04.270" v="108" actId="20577"/>
          <ac:spMkLst>
            <pc:docMk/>
            <pc:sldMk cId="1808946087" sldId="329"/>
            <ac:spMk id="2" creationId="{286D574C-7C1D-320E-14D0-396545B57F23}"/>
          </ac:spMkLst>
        </pc:spChg>
        <pc:spChg chg="mod">
          <ac:chgData name="Brandon Thomas" userId="f47a37ad-e9b7-4c3c-9879-d8ad63a3bc00" providerId="ADAL" clId="{07A6AA4D-07B6-4717-AB45-8AE5E6CDD6B5}" dt="2025-06-05T13:58:12.934" v="350" actId="20577"/>
          <ac:spMkLst>
            <pc:docMk/>
            <pc:sldMk cId="1808946087" sldId="329"/>
            <ac:spMk id="3" creationId="{431A78B1-0498-C648-1FED-FC6D60C5AA5C}"/>
          </ac:spMkLst>
        </pc:spChg>
        <pc:spChg chg="add mod">
          <ac:chgData name="Brandon Thomas" userId="f47a37ad-e9b7-4c3c-9879-d8ad63a3bc00" providerId="ADAL" clId="{07A6AA4D-07B6-4717-AB45-8AE5E6CDD6B5}" dt="2025-06-05T14:07:42.954" v="400" actId="20577"/>
          <ac:spMkLst>
            <pc:docMk/>
            <pc:sldMk cId="1808946087" sldId="329"/>
            <ac:spMk id="4" creationId="{F969B1CB-DA12-84C6-4B67-52F207C3B86E}"/>
          </ac:spMkLst>
        </pc:spChg>
      </pc:sldChg>
      <pc:sldChg chg="addSp modSp mod">
        <pc:chgData name="Brandon Thomas" userId="f47a37ad-e9b7-4c3c-9879-d8ad63a3bc00" providerId="ADAL" clId="{07A6AA4D-07B6-4717-AB45-8AE5E6CDD6B5}" dt="2025-06-05T14:07:56.730" v="403" actId="20577"/>
        <pc:sldMkLst>
          <pc:docMk/>
          <pc:sldMk cId="2510108274" sldId="330"/>
        </pc:sldMkLst>
        <pc:spChg chg="add mod">
          <ac:chgData name="Brandon Thomas" userId="f47a37ad-e9b7-4c3c-9879-d8ad63a3bc00" providerId="ADAL" clId="{07A6AA4D-07B6-4717-AB45-8AE5E6CDD6B5}" dt="2025-06-05T14:07:56.730" v="403" actId="20577"/>
          <ac:spMkLst>
            <pc:docMk/>
            <pc:sldMk cId="2510108274" sldId="330"/>
            <ac:spMk id="2" creationId="{60360575-DEA0-BCFA-51C9-C359B892C128}"/>
          </ac:spMkLst>
        </pc:spChg>
        <pc:spChg chg="mod">
          <ac:chgData name="Brandon Thomas" userId="f47a37ad-e9b7-4c3c-9879-d8ad63a3bc00" providerId="ADAL" clId="{07A6AA4D-07B6-4717-AB45-8AE5E6CDD6B5}" dt="2025-06-04T23:59:26.142" v="118" actId="20577"/>
          <ac:spMkLst>
            <pc:docMk/>
            <pc:sldMk cId="2510108274" sldId="330"/>
            <ac:spMk id="3" creationId="{5BA11EEB-37CF-7744-9940-599A26F71DF2}"/>
          </ac:spMkLst>
        </pc:spChg>
        <pc:spChg chg="mod">
          <ac:chgData name="Brandon Thomas" userId="f47a37ad-e9b7-4c3c-9879-d8ad63a3bc00" providerId="ADAL" clId="{07A6AA4D-07B6-4717-AB45-8AE5E6CDD6B5}" dt="2025-06-05T13:59:31.252" v="369" actId="1076"/>
          <ac:spMkLst>
            <pc:docMk/>
            <pc:sldMk cId="2510108274" sldId="330"/>
            <ac:spMk id="5" creationId="{A6BE53B7-DC3C-CB75-9C84-5524F2DF02B1}"/>
          </ac:spMkLst>
        </pc:spChg>
      </pc:sldChg>
      <pc:sldChg chg="addSp modSp mod">
        <pc:chgData name="Brandon Thomas" userId="f47a37ad-e9b7-4c3c-9879-d8ad63a3bc00" providerId="ADAL" clId="{07A6AA4D-07B6-4717-AB45-8AE5E6CDD6B5}" dt="2025-06-05T14:08:17.825" v="407" actId="1076"/>
        <pc:sldMkLst>
          <pc:docMk/>
          <pc:sldMk cId="2721608078" sldId="334"/>
        </pc:sldMkLst>
        <pc:spChg chg="mod">
          <ac:chgData name="Brandon Thomas" userId="f47a37ad-e9b7-4c3c-9879-d8ad63a3bc00" providerId="ADAL" clId="{07A6AA4D-07B6-4717-AB45-8AE5E6CDD6B5}" dt="2025-06-04T23:59:56.505" v="129" actId="20577"/>
          <ac:spMkLst>
            <pc:docMk/>
            <pc:sldMk cId="2721608078" sldId="334"/>
            <ac:spMk id="2" creationId="{7C33D6D4-C4FA-A545-DAC7-F06484114216}"/>
          </ac:spMkLst>
        </pc:spChg>
        <pc:spChg chg="add mod">
          <ac:chgData name="Brandon Thomas" userId="f47a37ad-e9b7-4c3c-9879-d8ad63a3bc00" providerId="ADAL" clId="{07A6AA4D-07B6-4717-AB45-8AE5E6CDD6B5}" dt="2025-06-05T14:08:17.825" v="407" actId="1076"/>
          <ac:spMkLst>
            <pc:docMk/>
            <pc:sldMk cId="2721608078" sldId="334"/>
            <ac:spMk id="3" creationId="{BC74940C-8019-F3ED-E2DC-A20170019AB8}"/>
          </ac:spMkLst>
        </pc:spChg>
        <pc:spChg chg="mod">
          <ac:chgData name="Brandon Thomas" userId="f47a37ad-e9b7-4c3c-9879-d8ad63a3bc00" providerId="ADAL" clId="{07A6AA4D-07B6-4717-AB45-8AE5E6CDD6B5}" dt="2025-06-05T14:00:38.654" v="388" actId="20577"/>
          <ac:spMkLst>
            <pc:docMk/>
            <pc:sldMk cId="2721608078" sldId="334"/>
            <ac:spMk id="7" creationId="{D5677147-A20E-ABC8-D4A9-055F55406739}"/>
          </ac:spMkLst>
        </pc:spChg>
      </pc:sldChg>
      <pc:sldChg chg="addSp modSp new mod ord">
        <pc:chgData name="Brandon Thomas" userId="f47a37ad-e9b7-4c3c-9879-d8ad63a3bc00" providerId="ADAL" clId="{07A6AA4D-07B6-4717-AB45-8AE5E6CDD6B5}" dt="2025-06-05T14:07:02.717" v="392" actId="20577"/>
        <pc:sldMkLst>
          <pc:docMk/>
          <pc:sldMk cId="1840986510" sldId="335"/>
        </pc:sldMkLst>
        <pc:spChg chg="mod">
          <ac:chgData name="Brandon Thomas" userId="f47a37ad-e9b7-4c3c-9879-d8ad63a3bc00" providerId="ADAL" clId="{07A6AA4D-07B6-4717-AB45-8AE5E6CDD6B5}" dt="2025-06-05T13:33:05.544" v="190" actId="207"/>
          <ac:spMkLst>
            <pc:docMk/>
            <pc:sldMk cId="1840986510" sldId="335"/>
            <ac:spMk id="2" creationId="{C8830FA5-6ED5-2239-AA48-78A6EB8B81C4}"/>
          </ac:spMkLst>
        </pc:spChg>
        <pc:spChg chg="mod">
          <ac:chgData name="Brandon Thomas" userId="f47a37ad-e9b7-4c3c-9879-d8ad63a3bc00" providerId="ADAL" clId="{07A6AA4D-07B6-4717-AB45-8AE5E6CDD6B5}" dt="2025-06-05T13:52:04.935" v="333" actId="1076"/>
          <ac:spMkLst>
            <pc:docMk/>
            <pc:sldMk cId="1840986510" sldId="335"/>
            <ac:spMk id="3" creationId="{92177BC5-3DDA-211C-0D2A-C911FCED4969}"/>
          </ac:spMkLst>
        </pc:spChg>
        <pc:spChg chg="add mod">
          <ac:chgData name="Brandon Thomas" userId="f47a37ad-e9b7-4c3c-9879-d8ad63a3bc00" providerId="ADAL" clId="{07A6AA4D-07B6-4717-AB45-8AE5E6CDD6B5}" dt="2025-06-05T14:07:02.717" v="392" actId="20577"/>
          <ac:spMkLst>
            <pc:docMk/>
            <pc:sldMk cId="1840986510" sldId="335"/>
            <ac:spMk id="4" creationId="{DE0BB8E5-B2AD-21B4-502E-04EFE714058A}"/>
          </ac:spMkLst>
        </pc:spChg>
      </pc:sldChg>
      <pc:sldChg chg="addSp delSp modSp new mod">
        <pc:chgData name="Brandon Thomas" userId="f47a37ad-e9b7-4c3c-9879-d8ad63a3bc00" providerId="ADAL" clId="{07A6AA4D-07B6-4717-AB45-8AE5E6CDD6B5}" dt="2025-06-05T14:07:28.536" v="397" actId="20577"/>
        <pc:sldMkLst>
          <pc:docMk/>
          <pc:sldMk cId="2379707713" sldId="336"/>
        </pc:sldMkLst>
        <pc:spChg chg="del">
          <ac:chgData name="Brandon Thomas" userId="f47a37ad-e9b7-4c3c-9879-d8ad63a3bc00" providerId="ADAL" clId="{07A6AA4D-07B6-4717-AB45-8AE5E6CDD6B5}" dt="2025-06-05T13:38:46.167" v="207" actId="26606"/>
          <ac:spMkLst>
            <pc:docMk/>
            <pc:sldMk cId="2379707713" sldId="336"/>
            <ac:spMk id="2" creationId="{7C238EE6-4DBA-D00E-6D92-D7445114F197}"/>
          </ac:spMkLst>
        </pc:spChg>
        <pc:spChg chg="add mod">
          <ac:chgData name="Brandon Thomas" userId="f47a37ad-e9b7-4c3c-9879-d8ad63a3bc00" providerId="ADAL" clId="{07A6AA4D-07B6-4717-AB45-8AE5E6CDD6B5}" dt="2025-06-05T14:07:28.536" v="397" actId="20577"/>
          <ac:spMkLst>
            <pc:docMk/>
            <pc:sldMk cId="2379707713" sldId="336"/>
            <ac:spMk id="2" creationId="{9CE13680-3091-E140-4A7E-0FA57A84F3EE}"/>
          </ac:spMkLst>
        </pc:spChg>
        <pc:spChg chg="del">
          <ac:chgData name="Brandon Thomas" userId="f47a37ad-e9b7-4c3c-9879-d8ad63a3bc00" providerId="ADAL" clId="{07A6AA4D-07B6-4717-AB45-8AE5E6CDD6B5}" dt="2025-06-05T13:38:44.729" v="206" actId="931"/>
          <ac:spMkLst>
            <pc:docMk/>
            <pc:sldMk cId="2379707713" sldId="336"/>
            <ac:spMk id="3" creationId="{37B36CFE-8BE9-D5C1-2190-6AA38E71DB1F}"/>
          </ac:spMkLst>
        </pc:spChg>
        <pc:spChg chg="add mod">
          <ac:chgData name="Brandon Thomas" userId="f47a37ad-e9b7-4c3c-9879-d8ad63a3bc00" providerId="ADAL" clId="{07A6AA4D-07B6-4717-AB45-8AE5E6CDD6B5}" dt="2025-06-05T13:42:42.741" v="298" actId="1076"/>
          <ac:spMkLst>
            <pc:docMk/>
            <pc:sldMk cId="2379707713" sldId="336"/>
            <ac:spMk id="10" creationId="{91F1D019-E283-E9C4-4890-171E4CEE7C6C}"/>
          </ac:spMkLst>
        </pc:spChg>
        <pc:picChg chg="add mod">
          <ac:chgData name="Brandon Thomas" userId="f47a37ad-e9b7-4c3c-9879-d8ad63a3bc00" providerId="ADAL" clId="{07A6AA4D-07B6-4717-AB45-8AE5E6CDD6B5}" dt="2025-06-05T13:42:13.309" v="273" actId="1076"/>
          <ac:picMkLst>
            <pc:docMk/>
            <pc:sldMk cId="2379707713" sldId="336"/>
            <ac:picMk id="5" creationId="{0E127AD7-3D45-0B61-E313-7D44004FE39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5E1B-01AE-4F1D-97A6-605E0EFDE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56183"/>
            <a:ext cx="77724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accent2"/>
                </a:solidFill>
              </a:rPr>
              <a:t>DM 2025-49 </a:t>
            </a:r>
            <a:br>
              <a:rPr lang="en-US" sz="4000" b="1" dirty="0">
                <a:solidFill>
                  <a:schemeClr val="accent2"/>
                </a:solidFill>
              </a:rPr>
            </a:br>
            <a:r>
              <a:rPr lang="en-US" sz="4000" b="1" dirty="0">
                <a:solidFill>
                  <a:schemeClr val="accent2"/>
                </a:solidFill>
              </a:rPr>
              <a:t>Cross-Connection Control Ordinance 2025-141</a:t>
            </a:r>
            <a:br>
              <a:rPr lang="en-US" sz="3600" b="1" dirty="0">
                <a:solidFill>
                  <a:schemeClr val="accent2"/>
                </a:solidFill>
              </a:rPr>
            </a:br>
            <a:b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676400"/>
          </a:xfrm>
        </p:spPr>
        <p:txBody>
          <a:bodyPr/>
          <a:lstStyle/>
          <a:p>
            <a:pPr algn="l"/>
            <a:endParaRPr lang="en-US" sz="1600" i="1" dirty="0">
              <a:solidFill>
                <a:srgbClr val="0033CC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Staff Presentation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6-5-2025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6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0FA5-6ED5-2239-AA48-78A6EB8B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/>
          <a:lstStyle/>
          <a:p>
            <a:r>
              <a:rPr lang="en-US" sz="3600" b="1" dirty="0">
                <a:solidFill>
                  <a:schemeClr val="accent2"/>
                </a:solidFill>
              </a:rPr>
              <a:t>What is a Cross-Connection</a:t>
            </a:r>
            <a:r>
              <a:rPr lang="en-US" sz="3600" b="1" dirty="0">
                <a:solidFill>
                  <a:schemeClr val="accent6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77BC5-3DDA-211C-0D2A-C911FCED4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525963"/>
          </a:xfrm>
        </p:spPr>
        <p:txBody>
          <a:bodyPr/>
          <a:lstStyle/>
          <a:p>
            <a:r>
              <a:rPr lang="en-US" sz="2400" dirty="0"/>
              <a:t>A cross-connection is any actual or potential connection between a potable (drinkable) water system and a source of contamination or pollution.</a:t>
            </a:r>
          </a:p>
          <a:p>
            <a:r>
              <a:rPr lang="en-US" sz="2400" dirty="0"/>
              <a:t>These connections can allow </a:t>
            </a:r>
            <a:r>
              <a:rPr lang="en-US" sz="2400" b="1" dirty="0"/>
              <a:t>backflow</a:t>
            </a:r>
            <a:r>
              <a:rPr lang="en-US" sz="2400" dirty="0"/>
              <a:t>—the reverse flow of water or other substances—into the public water system.</a:t>
            </a:r>
          </a:p>
          <a:p>
            <a:r>
              <a:rPr lang="en-US" sz="2400" dirty="0"/>
              <a:t>Common examples include hose bibs, irrigation systems, fire sprinkler systems, or boilers connected without proper backflow protection.</a:t>
            </a:r>
          </a:p>
          <a:p>
            <a:r>
              <a:rPr lang="en-US" sz="2400" dirty="0"/>
              <a:t>Preventing cross-connections is critical to protecting public health and water quality.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0BB8E5-B2AD-21B4-502E-04EFE714058A}"/>
              </a:ext>
            </a:extLst>
          </p:cNvPr>
          <p:cNvSpPr txBox="1"/>
          <p:nvPr/>
        </p:nvSpPr>
        <p:spPr>
          <a:xfrm>
            <a:off x="8618026" y="63224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4098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1F1D019-E283-E9C4-4890-171E4CEE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8" y="1447800"/>
            <a:ext cx="8229600" cy="1143000"/>
          </a:xfrm>
        </p:spPr>
        <p:txBody>
          <a:bodyPr/>
          <a:lstStyle/>
          <a:p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Common Backflow Examples</a:t>
            </a:r>
            <a:endParaRPr lang="en-US" dirty="0"/>
          </a:p>
        </p:txBody>
      </p:sp>
      <p:pic>
        <p:nvPicPr>
          <p:cNvPr id="5" name="Content Placeholder 4" descr="A red and blue fire hydrant&#10;&#10;AI-generated content may be incorrect.">
            <a:extLst>
              <a:ext uri="{FF2B5EF4-FFF2-40B4-BE49-F238E27FC236}">
                <a16:creationId xmlns:a16="http://schemas.microsoft.com/office/drawing/2014/main" id="{0E127AD7-3D45-0B61-E313-7D44004FE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17" y="2209800"/>
            <a:ext cx="8017565" cy="4648200"/>
          </a:xfr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E13680-3091-E140-4A7E-0FA57A84F3EE}"/>
              </a:ext>
            </a:extLst>
          </p:cNvPr>
          <p:cNvSpPr txBox="1"/>
          <p:nvPr/>
        </p:nvSpPr>
        <p:spPr>
          <a:xfrm>
            <a:off x="8618026" y="63224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7970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D574C-7C1D-320E-14D0-396545B57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00200"/>
            <a:ext cx="8229600" cy="1143000"/>
          </a:xfrm>
        </p:spPr>
        <p:txBody>
          <a:bodyPr/>
          <a:lstStyle/>
          <a:p>
            <a:r>
              <a:rPr lang="en-US" sz="3600" b="1" dirty="0">
                <a:solidFill>
                  <a:schemeClr val="accent2"/>
                </a:solidFill>
              </a:rPr>
              <a:t>Cross-Connection Control Ordinance 2025-141 </a:t>
            </a:r>
            <a:br>
              <a:rPr lang="en-US" b="1" dirty="0">
                <a:solidFill>
                  <a:srgbClr val="0033CC"/>
                </a:solidFill>
              </a:rPr>
            </a:b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A78B1-0498-C648-1FED-FC6D60C5A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581400"/>
          </a:xfrm>
        </p:spPr>
        <p:txBody>
          <a:bodyPr/>
          <a:lstStyle/>
          <a:p>
            <a:pPr marL="0" indent="0">
              <a:spcBef>
                <a:spcPts val="575"/>
              </a:spcBef>
              <a:buNone/>
            </a:pPr>
            <a:r>
              <a:rPr lang="en-US" sz="2400" dirty="0"/>
              <a:t>Today we are conducting the first reading of Ordinance No. 2025-141, which updates and modernizes the District’s Cross-Connection Control Ordinance in response to new regulatory requirements established by the State Water Resources Control Board’s Cross-Connection Control Policy Handbook (CCCPH). This handbook became effective on July 1, 2024, and replaces the former California Title 17 Regulations.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9B1CB-DA12-84C6-4B67-52F207C3B86E}"/>
              </a:ext>
            </a:extLst>
          </p:cNvPr>
          <p:cNvSpPr txBox="1"/>
          <p:nvPr/>
        </p:nvSpPr>
        <p:spPr>
          <a:xfrm>
            <a:off x="8618026" y="63224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0894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62F49-7B56-E0CE-1125-0EAEF4C3C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BE53B7-DC3C-CB75-9C84-5524F2DF0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As part of our compliance efforts, the District is required to submit a revised Cross-Connection Control Plan to the State Water Board by July 1, 2025. A key component of that plan is an enforceable local ordinance. Ordinance No. 2025-141 meets the new CCCPH requirements and will repeal and replace Ordinance No. 86, which was adopted under the now-repealed Title 17 framework</a:t>
            </a:r>
            <a:r>
              <a:rPr lang="en-US" sz="18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A11EEB-37CF-7744-9940-599A26F71DF2}"/>
              </a:ext>
            </a:extLst>
          </p:cNvPr>
          <p:cNvSpPr txBox="1">
            <a:spLocks/>
          </p:cNvSpPr>
          <p:nvPr/>
        </p:nvSpPr>
        <p:spPr>
          <a:xfrm>
            <a:off x="304800" y="121920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>
                <a:solidFill>
                  <a:schemeClr val="accent2"/>
                </a:solidFill>
              </a:rPr>
              <a:t>Cross-Connection Control Ordinance 2025-141 </a:t>
            </a:r>
            <a:br>
              <a:rPr lang="en-US" b="1" kern="0" dirty="0">
                <a:solidFill>
                  <a:srgbClr val="0033CC"/>
                </a:solidFill>
              </a:rPr>
            </a:br>
            <a:endParaRPr lang="en-US" b="1" kern="0" dirty="0">
              <a:solidFill>
                <a:srgbClr val="0033C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60575-DEA0-BCFA-51C9-C359B892C128}"/>
              </a:ext>
            </a:extLst>
          </p:cNvPr>
          <p:cNvSpPr txBox="1"/>
          <p:nvPr/>
        </p:nvSpPr>
        <p:spPr>
          <a:xfrm>
            <a:off x="8618026" y="63224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1010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3D6D4-C4FA-A545-DAC7-F0648411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7620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</a:rPr>
              <a:t>Key Differences Between Ordinance No. 86 and Ordinance No. 2025-141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677147-A20E-ABC8-D4A9-055F55406739}"/>
              </a:ext>
            </a:extLst>
          </p:cNvPr>
          <p:cNvSpPr txBox="1"/>
          <p:nvPr/>
        </p:nvSpPr>
        <p:spPr>
          <a:xfrm>
            <a:off x="38100" y="2743200"/>
            <a:ext cx="906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Legal Authority: </a:t>
            </a:r>
            <a:r>
              <a:rPr lang="en-US" dirty="0"/>
              <a:t>Ordinance 2025-141 includes updated enforcement provisions that align with the CCCPH and California Health &amp; Safety Code, ensuring the District can take corrective action when users fail to comply.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Hazard Assessment: </a:t>
            </a:r>
            <a:r>
              <a:rPr lang="en-US" dirty="0"/>
              <a:t>The new ordinance mandates formalized hazard assessments for new and existing service connections, with documentation and timeframes.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Testing Requirements: </a:t>
            </a:r>
            <a:r>
              <a:rPr lang="en-US" dirty="0"/>
              <a:t>Establishes detailed requirements for the inspection and field testing of backflow prevention assemblies (BPAs), including minimum frequencies and tester qualifications.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Certified Testers: </a:t>
            </a:r>
            <a:r>
              <a:rPr lang="en-US" dirty="0"/>
              <a:t>Ordinance 2025-141 requires all BPA testing to be conducted by certified personnel using calibrated equipment, with results submitted in an approved format.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74940C-8019-F3ED-E2DC-A20170019AB8}"/>
              </a:ext>
            </a:extLst>
          </p:cNvPr>
          <p:cNvSpPr txBox="1"/>
          <p:nvPr/>
        </p:nvSpPr>
        <p:spPr>
          <a:xfrm>
            <a:off x="8686800" y="63441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160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4651-B6AB-9CA7-DC99-F3401BB7D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2765" y="1681877"/>
            <a:ext cx="9220200" cy="503238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</a:rPr>
              <a:t>Key Differences Between Ordinance No. 86 and Ordinance No. 2025-141 Continued</a:t>
            </a:r>
            <a:endParaRPr lang="en-US" sz="2800" b="1" dirty="0">
              <a:solidFill>
                <a:schemeClr val="accent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CA942-9A90-141D-C63B-DB3B1B21CD40}"/>
              </a:ext>
            </a:extLst>
          </p:cNvPr>
          <p:cNvSpPr txBox="1"/>
          <p:nvPr/>
        </p:nvSpPr>
        <p:spPr>
          <a:xfrm>
            <a:off x="0" y="304800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Incident Response: </a:t>
            </a:r>
            <a:r>
              <a:rPr lang="en-US" dirty="0"/>
              <a:t>Introduces required procedures for responding to and reporting backflow incidents, including customer notifications.</a:t>
            </a:r>
          </a:p>
          <a:p>
            <a:endParaRPr lang="en-US" dirty="0"/>
          </a:p>
          <a:p>
            <a:r>
              <a:rPr lang="en-US" b="1" dirty="0"/>
              <a:t>Tracking and Documentation: </a:t>
            </a:r>
            <a:r>
              <a:rPr lang="en-US" dirty="0"/>
              <a:t>Requires a centralized tracking system to maintain current records of devices, test results, hazard levels, and corrective actions.</a:t>
            </a:r>
          </a:p>
          <a:p>
            <a:endParaRPr lang="en-US" dirty="0"/>
          </a:p>
          <a:p>
            <a:r>
              <a:rPr lang="en-US" b="1" dirty="0"/>
              <a:t>Coordination and Outreach: </a:t>
            </a:r>
            <a:r>
              <a:rPr lang="en-US" dirty="0"/>
              <a:t>Emphasizes coordination with local building and health officials and introduces public education requirements to increase awareness of cross-connection hazards.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0674F-43CA-C83B-1129-265DB6E8DF7B}"/>
              </a:ext>
            </a:extLst>
          </p:cNvPr>
          <p:cNvSpPr txBox="1"/>
          <p:nvPr/>
        </p:nvSpPr>
        <p:spPr>
          <a:xfrm>
            <a:off x="8763000" y="640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4067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2322-3AE9-1991-BD14-9433D92E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47800"/>
            <a:ext cx="7620000" cy="574431"/>
          </a:xfrm>
        </p:spPr>
        <p:txBody>
          <a:bodyPr/>
          <a:lstStyle/>
          <a:p>
            <a:r>
              <a:rPr lang="en-US" sz="2800" b="1" dirty="0">
                <a:solidFill>
                  <a:schemeClr val="accent6"/>
                </a:solidFill>
              </a:rPr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5C0354-7A22-C9B8-4A36-DDB639D8043D}"/>
              </a:ext>
            </a:extLst>
          </p:cNvPr>
          <p:cNvSpPr txBox="1"/>
          <p:nvPr/>
        </p:nvSpPr>
        <p:spPr>
          <a:xfrm>
            <a:off x="228600" y="2743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Once adopted, Ordinance 2025-141 will serve as the legal foundation for our Cross-Connection Control Program and be submitted with our final plan to the State.</a:t>
            </a:r>
          </a:p>
          <a:p>
            <a:endParaRPr lang="en-US" dirty="0"/>
          </a:p>
          <a:p>
            <a:r>
              <a:rPr lang="en-US" b="1" dirty="0"/>
              <a:t>Staff recommends the Board of Directors consider the following:</a:t>
            </a:r>
          </a:p>
          <a:p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Schedule a Public Hearing and Final Reading of Ordinance No. 2025-141 for the June 19, 2025, regular meeting of the Board of Directors of the Rubidoux Community Services District.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3107BE-620C-547B-DFC8-C7A4E98C0909}"/>
              </a:ext>
            </a:extLst>
          </p:cNvPr>
          <p:cNvSpPr txBox="1"/>
          <p:nvPr/>
        </p:nvSpPr>
        <p:spPr>
          <a:xfrm>
            <a:off x="8754894" y="6400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03341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/>
          <p:cNvSpPr txBox="1"/>
          <p:nvPr/>
        </p:nvSpPr>
        <p:spPr>
          <a:xfrm>
            <a:off x="2819400" y="5638800"/>
            <a:ext cx="3505200" cy="53340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Rubidoux Community Services District</a:t>
            </a:r>
          </a:p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Office: 951.684.7580</a:t>
            </a:r>
          </a:p>
          <a:p>
            <a:pPr algn="ctr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www.rcsd.org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590799" y="2286000"/>
            <a:ext cx="3962402" cy="1020618"/>
            <a:chOff x="2057399" y="1981200"/>
            <a:chExt cx="5029201" cy="1295400"/>
          </a:xfrm>
          <a:effectLst>
            <a:reflection blurRad="25400" stA="50000" endA="300" endPos="60000" dir="5400000" sy="-100000" algn="bl" rotWithShape="0"/>
          </a:effectLst>
        </p:grpSpPr>
        <p:sp>
          <p:nvSpPr>
            <p:cNvPr id="16" name="Rounded Rectangle 15"/>
            <p:cNvSpPr/>
            <p:nvPr/>
          </p:nvSpPr>
          <p:spPr>
            <a:xfrm>
              <a:off x="2057400" y="1981200"/>
              <a:ext cx="5029200" cy="1295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7399" y="1981200"/>
              <a:ext cx="5029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2"/>
                  </a:solidFill>
                </a:rPr>
                <a:t>Questions</a:t>
              </a:r>
            </a:p>
          </p:txBody>
        </p:sp>
      </p:grpSp>
      <p:sp>
        <p:nvSpPr>
          <p:cNvPr id="18" name="Slide Number Placeholder 1"/>
          <p:cNvSpPr>
            <a:spLocks noGrp="1"/>
          </p:cNvSpPr>
          <p:nvPr/>
        </p:nvSpPr>
        <p:spPr>
          <a:xfrm>
            <a:off x="76200" y="632460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0F86-530E-0543-A407-2D1212571E0B}" type="slidenum">
              <a:rPr lang="en-US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31202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6359</TotalTime>
  <Words>534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RCSD</vt:lpstr>
      <vt:lpstr>DM 2025-49  Cross-Connection Control Ordinance 2025-141  </vt:lpstr>
      <vt:lpstr>What is a Cross-Connection?</vt:lpstr>
      <vt:lpstr>Common Backflow Examples</vt:lpstr>
      <vt:lpstr>Cross-Connection Control Ordinance 2025-141  </vt:lpstr>
      <vt:lpstr>PowerPoint Presentation</vt:lpstr>
      <vt:lpstr>Key Differences Between Ordinance No. 86 and Ordinance No. 2025-141</vt:lpstr>
      <vt:lpstr>Key Differences Between Ordinance No. 86 and Ordinance No. 2025-141 Continued</vt:lpstr>
      <vt:lpstr>Conclusion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Melissa Trujillo</cp:lastModifiedBy>
  <cp:revision>333</cp:revision>
  <cp:lastPrinted>2021-04-15T17:13:32Z</cp:lastPrinted>
  <dcterms:created xsi:type="dcterms:W3CDTF">2009-05-29T18:33:58Z</dcterms:created>
  <dcterms:modified xsi:type="dcterms:W3CDTF">2025-06-05T18:55:42Z</dcterms:modified>
</cp:coreProperties>
</file>