
<file path=[Content_Types].xml><?xml version="1.0" encoding="utf-8"?>
<Types xmlns="http://schemas.openxmlformats.org/package/2006/content-types">
  <Default Extension="emf" ContentType="image/x-emf"/>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5"/>
  </p:notesMasterIdLst>
  <p:sldIdLst>
    <p:sldId id="256" r:id="rId2"/>
    <p:sldId id="257" r:id="rId3"/>
    <p:sldId id="258" r:id="rId4"/>
    <p:sldId id="266" r:id="rId5"/>
    <p:sldId id="267" r:id="rId6"/>
    <p:sldId id="261" r:id="rId7"/>
    <p:sldId id="268" r:id="rId8"/>
    <p:sldId id="270" r:id="rId9"/>
    <p:sldId id="264" r:id="rId10"/>
    <p:sldId id="269" r:id="rId11"/>
    <p:sldId id="263" r:id="rId12"/>
    <p:sldId id="265" r:id="rId13"/>
    <p:sldId id="271" r:id="rId14"/>
  </p:sld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D8E0D42-6D56-4562-B6AC-52E84F122E7D}" v="32" dt="2026-08-20T19:13:17.54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20"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08098448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a:t>Talking points:
Open with the big picture: this is not simply a valve replacement. Thompson has become a more complex plant over time, and this project is the next step in protecting both the plant and the Atkinson pressure zone.</a:t>
            </a:r>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a:t>Talking points:
Keep this nontechnical. Say: Thompson was built to do one primary job—remove manganese from water supplied by two wells. That is the context the original valves and controls were built around.</a:t>
            </a:r>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a:t>Talking points:
Tell the story as modernization, not failure. We have had to add treatment to meet changing water quality requirements. Those additions made the water safer, but also made the plant more complex.</a:t>
            </a:r>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653E1A-F1A4-A8A3-2F9B-E5592D3C6A1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5E2C4EC-48EC-49A3-97FF-A1DC7465C627}"/>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D4E3BCFD-6981-0A44-8A44-57CDFC444845}"/>
              </a:ext>
            </a:extLst>
          </p:cNvPr>
          <p:cNvSpPr>
            <a:spLocks noGrp="1"/>
          </p:cNvSpPr>
          <p:nvPr>
            <p:ph type="body" idx="1"/>
          </p:nvPr>
        </p:nvSpPr>
        <p:spPr/>
        <p:txBody>
          <a:bodyPr/>
          <a:lstStyle/>
          <a:p>
            <a:r>
              <a:rPr lang="en-US"/>
              <a:t>Talking points:
Keep this nontechnical. Say: Thompson was built to do one primary job—remove manganese from water supplied by two wells. That is the context the original valves and controls were built around.</a:t>
            </a:r>
          </a:p>
        </p:txBody>
      </p:sp>
      <p:sp>
        <p:nvSpPr>
          <p:cNvPr id="4" name="Slide Number Placeholder 3">
            <a:extLst>
              <a:ext uri="{FF2B5EF4-FFF2-40B4-BE49-F238E27FC236}">
                <a16:creationId xmlns:a16="http://schemas.microsoft.com/office/drawing/2014/main" id="{902DC626-68C3-1426-5504-F573DD2C31D9}"/>
              </a:ext>
            </a:extLst>
          </p:cNvPr>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350422035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a:t>Talking points:
Explain that ordinary SCADA trends can miss very short spikes. These transmitters collect 256 readings per second so we can see the fast pressure events. Emphasize that the swing is felt in the Atkinson pressure zone, not just inside the fence.</a:t>
            </a:r>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a:t>Talking points:
This is where the whole project comes together. The new valves make the hardware fit today’s pressures. The actuators and programming give us control. The electrical work makes it all function. The parallel improvements reduce pressure on the influent side.</a:t>
            </a:r>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a:t>Talking points:
Do not spend much time on the PLC model numbers. The simple message: the original system could open and close valves, but the new system gives us the ability to control how fast and in what sequence they move.</a:t>
            </a:r>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a:t>Talking points:
Close by connecting funding to risk reduction. The full S-TEK amount comes from Line Item 72 because the work is directly SCADA and controls related. The balance requires a reserve appropriation because this was not a standalone budgeted project.</a:t>
            </a:r>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2.mp4"/><Relationship Id="rId1" Type="http://schemas.microsoft.com/office/2007/relationships/media" Target="../media/media2.mp4"/><Relationship Id="rId4" Type="http://schemas.openxmlformats.org/officeDocument/2006/relationships/image" Target="../media/image11.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1.xml"/><Relationship Id="rId5" Type="http://schemas.openxmlformats.org/officeDocument/2006/relationships/image" Target="../media/image10.emf"/><Relationship Id="rId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82438"/>
        </a:solidFill>
        <a:effectLst/>
      </p:bgPr>
    </p:bg>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082438"/>
          </a:solidFill>
          <a:ln w="12700">
            <a:solidFill>
              <a:srgbClr val="082438"/>
            </a:solidFill>
            <a:prstDash val="solid"/>
          </a:ln>
        </p:spPr>
        <p:txBody>
          <a:bodyPr/>
          <a:lstStyle/>
          <a:p>
            <a:endParaRPr lang="en-US"/>
          </a:p>
        </p:txBody>
      </p:sp>
      <p:sp>
        <p:nvSpPr>
          <p:cNvPr id="4" name="Text 2"/>
          <p:cNvSpPr/>
          <p:nvPr/>
        </p:nvSpPr>
        <p:spPr>
          <a:xfrm>
            <a:off x="731520" y="781812"/>
            <a:ext cx="1920240" cy="128016"/>
          </a:xfrm>
          <a:prstGeom prst="rect">
            <a:avLst/>
          </a:prstGeom>
          <a:noFill/>
          <a:ln/>
        </p:spPr>
        <p:txBody>
          <a:bodyPr wrap="square" lIns="0" tIns="0" rIns="0" bIns="0" rtlCol="0" anchor="ctr">
            <a:normAutofit lnSpcReduction="10000"/>
          </a:bodyPr>
          <a:lstStyle/>
          <a:p>
            <a:pPr marL="0" indent="0" algn="ctr">
              <a:buNone/>
            </a:pPr>
            <a:endParaRPr lang="en-US" sz="850"/>
          </a:p>
        </p:txBody>
      </p:sp>
      <p:sp>
        <p:nvSpPr>
          <p:cNvPr id="5" name="Text 3"/>
          <p:cNvSpPr/>
          <p:nvPr/>
        </p:nvSpPr>
        <p:spPr>
          <a:xfrm>
            <a:off x="-373380" y="4015740"/>
            <a:ext cx="7498080" cy="1783080"/>
          </a:xfrm>
          <a:prstGeom prst="rect">
            <a:avLst/>
          </a:prstGeom>
          <a:noFill/>
          <a:ln/>
        </p:spPr>
        <p:txBody>
          <a:bodyPr wrap="square" lIns="0" tIns="0" rIns="0" bIns="0" rtlCol="0" anchor="t">
            <a:normAutofit/>
          </a:bodyPr>
          <a:lstStyle/>
          <a:p>
            <a:pPr marL="0" indent="0" algn="ctr">
              <a:buNone/>
            </a:pPr>
            <a:r>
              <a:rPr lang="en-US" sz="3500" b="1">
                <a:solidFill>
                  <a:srgbClr val="FFFFFF"/>
                </a:solidFill>
                <a:latin typeface="Aptos Display" pitchFamily="34" charset="0"/>
                <a:ea typeface="Aptos Display" pitchFamily="34" charset="-122"/>
                <a:cs typeface="Aptos Display" pitchFamily="34" charset="-120"/>
              </a:rPr>
              <a:t>Leland Thompson Plant</a:t>
            </a:r>
            <a:endParaRPr lang="en-US" sz="3500"/>
          </a:p>
          <a:p>
            <a:pPr marL="0" indent="0" algn="ctr">
              <a:buNone/>
            </a:pPr>
            <a:r>
              <a:rPr lang="en-US" sz="3500" b="1">
                <a:solidFill>
                  <a:srgbClr val="FFFFFF"/>
                </a:solidFill>
                <a:latin typeface="Aptos Display" pitchFamily="34" charset="0"/>
                <a:ea typeface="Aptos Display" pitchFamily="34" charset="-122"/>
                <a:cs typeface="Aptos Display" pitchFamily="34" charset="-120"/>
              </a:rPr>
              <a:t>Hydraulic Reliability</a:t>
            </a:r>
            <a:endParaRPr lang="en-US" sz="3500"/>
          </a:p>
          <a:p>
            <a:pPr marL="0" indent="0" algn="ctr">
              <a:buNone/>
            </a:pPr>
            <a:r>
              <a:rPr lang="en-US" sz="3500" b="1">
                <a:solidFill>
                  <a:srgbClr val="FFFFFF"/>
                </a:solidFill>
                <a:latin typeface="Aptos Display" pitchFamily="34" charset="0"/>
                <a:ea typeface="Aptos Display" pitchFamily="34" charset="-122"/>
                <a:cs typeface="Aptos Display" pitchFamily="34" charset="-120"/>
              </a:rPr>
              <a:t>Improvements</a:t>
            </a:r>
            <a:endParaRPr lang="en-US" sz="3500"/>
          </a:p>
        </p:txBody>
      </p:sp>
      <p:sp>
        <p:nvSpPr>
          <p:cNvPr id="6" name="Text 4"/>
          <p:cNvSpPr/>
          <p:nvPr/>
        </p:nvSpPr>
        <p:spPr>
          <a:xfrm>
            <a:off x="-99365" y="5743956"/>
            <a:ext cx="7132320" cy="548640"/>
          </a:xfrm>
          <a:prstGeom prst="rect">
            <a:avLst/>
          </a:prstGeom>
          <a:noFill/>
          <a:ln/>
        </p:spPr>
        <p:txBody>
          <a:bodyPr wrap="square" lIns="0" tIns="0" rIns="0" bIns="0" rtlCol="0" anchor="t">
            <a:normAutofit/>
          </a:bodyPr>
          <a:lstStyle/>
          <a:p>
            <a:pPr marL="0" indent="0" algn="ctr">
              <a:buNone/>
            </a:pPr>
            <a:r>
              <a:rPr lang="en-US" sz="1600">
                <a:solidFill>
                  <a:srgbClr val="E5E7EB"/>
                </a:solidFill>
                <a:latin typeface="Aptos" pitchFamily="34" charset="0"/>
                <a:ea typeface="Aptos" pitchFamily="34" charset="-122"/>
                <a:cs typeface="Aptos" pitchFamily="34" charset="-120"/>
              </a:rPr>
              <a:t>Building on recent water quality progress by reducing water hammer and protecting the Atkinson Zone.</a:t>
            </a:r>
            <a:endParaRPr lang="en-US" sz="1600"/>
          </a:p>
        </p:txBody>
      </p:sp>
      <p:sp>
        <p:nvSpPr>
          <p:cNvPr id="10" name="Text 7"/>
          <p:cNvSpPr/>
          <p:nvPr/>
        </p:nvSpPr>
        <p:spPr>
          <a:xfrm>
            <a:off x="2788920" y="6398705"/>
            <a:ext cx="1691640" cy="318897"/>
          </a:xfrm>
          <a:prstGeom prst="rect">
            <a:avLst/>
          </a:prstGeom>
          <a:noFill/>
          <a:ln/>
        </p:spPr>
        <p:txBody>
          <a:bodyPr wrap="square" lIns="0" tIns="0" rIns="0" bIns="0" rtlCol="0" anchor="t">
            <a:normAutofit/>
          </a:bodyPr>
          <a:lstStyle/>
          <a:p>
            <a:pPr marL="0" indent="0" algn="l">
              <a:buNone/>
            </a:pPr>
            <a:r>
              <a:rPr lang="en-US" sz="1600">
                <a:solidFill>
                  <a:srgbClr val="D1D5DB"/>
                </a:solidFill>
                <a:latin typeface="Aptos" pitchFamily="34" charset="0"/>
                <a:ea typeface="Aptos" pitchFamily="34" charset="-122"/>
                <a:cs typeface="Aptos" pitchFamily="34" charset="-120"/>
              </a:rPr>
              <a:t>August 20, 2026</a:t>
            </a:r>
            <a:endParaRPr lang="en-US" sz="1600"/>
          </a:p>
        </p:txBody>
      </p:sp>
      <p:pic>
        <p:nvPicPr>
          <p:cNvPr id="12" name="Picture 11">
            <a:extLst>
              <a:ext uri="{FF2B5EF4-FFF2-40B4-BE49-F238E27FC236}">
                <a16:creationId xmlns:a16="http://schemas.microsoft.com/office/drawing/2014/main" id="{9002D599-49B7-3C10-B15F-B48CFEAFBF01}"/>
              </a:ext>
            </a:extLst>
          </p:cNvPr>
          <p:cNvPicPr>
            <a:picLocks noChangeAspect="1"/>
          </p:cNvPicPr>
          <p:nvPr/>
        </p:nvPicPr>
        <p:blipFill>
          <a:blip r:embed="rId3"/>
          <a:stretch>
            <a:fillRect/>
          </a:stretch>
        </p:blipFill>
        <p:spPr>
          <a:xfrm>
            <a:off x="7048195" y="38100"/>
            <a:ext cx="5143500" cy="6858000"/>
          </a:xfrm>
          <a:prstGeom prst="rect">
            <a:avLst/>
          </a:prstGeom>
        </p:spPr>
      </p:pic>
      <p:pic>
        <p:nvPicPr>
          <p:cNvPr id="13" name="Picture 12">
            <a:extLst>
              <a:ext uri="{FF2B5EF4-FFF2-40B4-BE49-F238E27FC236}">
                <a16:creationId xmlns:a16="http://schemas.microsoft.com/office/drawing/2014/main" id="{274BE4E7-8639-21DD-29F0-1E72A2C4889A}"/>
              </a:ext>
            </a:extLst>
          </p:cNvPr>
          <p:cNvPicPr>
            <a:picLocks noChangeAspect="1"/>
          </p:cNvPicPr>
          <p:nvPr/>
        </p:nvPicPr>
        <p:blipFill>
          <a:blip r:embed="rId4"/>
          <a:stretch>
            <a:fillRect/>
          </a:stretch>
        </p:blipFill>
        <p:spPr>
          <a:xfrm>
            <a:off x="1456031" y="289865"/>
            <a:ext cx="3687775" cy="3687775"/>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AB8C311F-7253-4AED-9701-7FC0708C41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E2384209-CB15-4CDF-9D31-C44FD9A3F2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2666617" y="-2666188"/>
            <a:ext cx="6858000" cy="12191233"/>
          </a:xfrm>
          <a:prstGeom prst="rect">
            <a:avLst/>
          </a:prstGeom>
          <a:gradFill>
            <a:gsLst>
              <a:gs pos="8000">
                <a:schemeClr val="accent1"/>
              </a:gs>
              <a:gs pos="100000">
                <a:schemeClr val="accent1">
                  <a:lumMod val="5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2633B3B5-CC90-43F0-8714-D31D1F3F02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311" y="0"/>
            <a:ext cx="9070846" cy="6857572"/>
          </a:xfrm>
          <a:prstGeom prst="rect">
            <a:avLst/>
          </a:prstGeom>
          <a:gradFill>
            <a:gsLst>
              <a:gs pos="8000">
                <a:srgbClr val="000000">
                  <a:alpha val="52000"/>
                </a:srgbClr>
              </a:gs>
              <a:gs pos="100000">
                <a:schemeClr val="accent1"/>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8D57A06-A426-446D-B02C-A2DC6B62E4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3649491" y="-1685840"/>
            <a:ext cx="4894564" cy="12193546"/>
          </a:xfrm>
          <a:prstGeom prst="rect">
            <a:avLst/>
          </a:prstGeom>
          <a:gradFill>
            <a:gsLst>
              <a:gs pos="0">
                <a:schemeClr val="accent5">
                  <a:lumMod val="60000"/>
                  <a:lumOff val="40000"/>
                  <a:alpha val="0"/>
                </a:schemeClr>
              </a:gs>
              <a:gs pos="100000">
                <a:srgbClr val="000000">
                  <a:alpha val="46000"/>
                </a:srgbClr>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Video Project 4">
            <a:hlinkClick r:id="" action="ppaction://media"/>
            <a:extLst>
              <a:ext uri="{FF2B5EF4-FFF2-40B4-BE49-F238E27FC236}">
                <a16:creationId xmlns:a16="http://schemas.microsoft.com/office/drawing/2014/main" id="{0E17F58B-EAD1-0ED9-6737-4B3071F92D97}"/>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812799" y="457200"/>
            <a:ext cx="10566401" cy="5943600"/>
          </a:xfrm>
          <a:prstGeom prst="rect">
            <a:avLst/>
          </a:prstGeom>
        </p:spPr>
      </p:pic>
    </p:spTree>
    <p:extLst>
      <p:ext uri="{BB962C8B-B14F-4D97-AF65-F5344CB8AC3E}">
        <p14:creationId xmlns:p14="http://schemas.microsoft.com/office/powerpoint/2010/main" val="34242963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9879"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name="Slide 8">
    <p:bg>
      <p:bgPr>
        <a:solidFill>
          <a:srgbClr val="F8FAFC"/>
        </a:solidFill>
        <a:effectLst/>
      </p:bgPr>
    </p:bg>
    <p:spTree>
      <p:nvGrpSpPr>
        <p:cNvPr id="1" name=""/>
        <p:cNvGrpSpPr/>
        <p:nvPr/>
      </p:nvGrpSpPr>
      <p:grpSpPr>
        <a:xfrm>
          <a:off x="0" y="0"/>
          <a:ext cx="0" cy="0"/>
          <a:chOff x="0" y="0"/>
          <a:chExt cx="0" cy="0"/>
        </a:xfrm>
      </p:grpSpPr>
      <p:sp>
        <p:nvSpPr>
          <p:cNvPr id="2" name="Text 0"/>
          <p:cNvSpPr/>
          <p:nvPr/>
        </p:nvSpPr>
        <p:spPr>
          <a:xfrm>
            <a:off x="502920" y="274320"/>
            <a:ext cx="4206240" cy="201168"/>
          </a:xfrm>
          <a:prstGeom prst="rect">
            <a:avLst/>
          </a:prstGeom>
          <a:noFill/>
          <a:ln/>
        </p:spPr>
        <p:txBody>
          <a:bodyPr wrap="square" lIns="0" tIns="0" rIns="0" bIns="0" rtlCol="0" anchor="ctr"/>
          <a:lstStyle/>
          <a:p>
            <a:pPr marL="0" indent="0">
              <a:buNone/>
            </a:pPr>
            <a:r>
              <a:rPr lang="en-US" sz="850" b="1">
                <a:solidFill>
                  <a:srgbClr val="16A085"/>
                </a:solidFill>
              </a:rPr>
              <a:t>WHY S-TEK IS PART OF THE SOLUTION</a:t>
            </a:r>
            <a:endParaRPr lang="en-US" sz="850"/>
          </a:p>
        </p:txBody>
      </p:sp>
      <p:sp>
        <p:nvSpPr>
          <p:cNvPr id="3" name="Text 1"/>
          <p:cNvSpPr/>
          <p:nvPr/>
        </p:nvSpPr>
        <p:spPr>
          <a:xfrm>
            <a:off x="1630680" y="493776"/>
            <a:ext cx="9204960" cy="850392"/>
          </a:xfrm>
          <a:prstGeom prst="rect">
            <a:avLst/>
          </a:prstGeom>
          <a:noFill/>
          <a:ln/>
        </p:spPr>
        <p:txBody>
          <a:bodyPr wrap="square" lIns="0" tIns="0" rIns="0" bIns="0" rtlCol="0" anchor="ctr">
            <a:normAutofit/>
          </a:bodyPr>
          <a:lstStyle/>
          <a:p>
            <a:pPr marL="0" indent="0">
              <a:buNone/>
            </a:pPr>
            <a:r>
              <a:rPr lang="en-US" sz="3200" b="1">
                <a:solidFill>
                  <a:schemeClr val="accent1"/>
                </a:solidFill>
                <a:latin typeface="Aptos Display" pitchFamily="34" charset="0"/>
                <a:ea typeface="Aptos Display" pitchFamily="34" charset="-122"/>
                <a:cs typeface="Aptos Display" pitchFamily="34" charset="-120"/>
              </a:rPr>
              <a:t>The old controls were not built for today’s plant</a:t>
            </a:r>
            <a:endParaRPr lang="en-US" sz="3200">
              <a:solidFill>
                <a:schemeClr val="accent1"/>
              </a:solidFill>
            </a:endParaRPr>
          </a:p>
        </p:txBody>
      </p:sp>
      <p:sp>
        <p:nvSpPr>
          <p:cNvPr id="4" name="Shape 2"/>
          <p:cNvSpPr/>
          <p:nvPr/>
        </p:nvSpPr>
        <p:spPr>
          <a:xfrm>
            <a:off x="845820" y="1213104"/>
            <a:ext cx="11201400" cy="0"/>
          </a:xfrm>
          <a:prstGeom prst="line">
            <a:avLst/>
          </a:prstGeom>
          <a:noFill/>
          <a:ln w="13970">
            <a:solidFill>
              <a:srgbClr val="E5E7EB"/>
            </a:solidFill>
            <a:prstDash val="solid"/>
          </a:ln>
        </p:spPr>
        <p:txBody>
          <a:bodyPr/>
          <a:lstStyle/>
          <a:p>
            <a:endParaRPr lang="en-US"/>
          </a:p>
        </p:txBody>
      </p:sp>
      <p:sp>
        <p:nvSpPr>
          <p:cNvPr id="5" name="Shape 3"/>
          <p:cNvSpPr/>
          <p:nvPr/>
        </p:nvSpPr>
        <p:spPr>
          <a:xfrm>
            <a:off x="713232" y="1463040"/>
            <a:ext cx="5303520" cy="4206240"/>
          </a:xfrm>
          <a:prstGeom prst="roundRect">
            <a:avLst>
              <a:gd name="adj" fmla="val 2609"/>
            </a:avLst>
          </a:prstGeom>
          <a:solidFill>
            <a:srgbClr val="FFFFFF"/>
          </a:solidFill>
          <a:ln w="8890">
            <a:solidFill>
              <a:srgbClr val="E5E7EB"/>
            </a:solidFill>
            <a:prstDash val="solid"/>
          </a:ln>
          <a:effectLst>
            <a:outerShdw blurRad="12700" dist="50800" dir="2700000" algn="bl" rotWithShape="0">
              <a:srgbClr val="000000">
                <a:alpha val="9000"/>
              </a:srgbClr>
            </a:outerShdw>
          </a:effectLst>
        </p:spPr>
        <p:txBody>
          <a:bodyPr/>
          <a:lstStyle/>
          <a:p>
            <a:endParaRPr lang="en-US"/>
          </a:p>
        </p:txBody>
      </p:sp>
      <p:sp>
        <p:nvSpPr>
          <p:cNvPr id="6" name="Shape 4"/>
          <p:cNvSpPr/>
          <p:nvPr/>
        </p:nvSpPr>
        <p:spPr>
          <a:xfrm>
            <a:off x="960120" y="1737360"/>
            <a:ext cx="914400" cy="283464"/>
          </a:xfrm>
          <a:prstGeom prst="roundRect">
            <a:avLst>
              <a:gd name="adj" fmla="val 29032"/>
            </a:avLst>
          </a:prstGeom>
          <a:solidFill>
            <a:srgbClr val="DC2626"/>
          </a:solidFill>
          <a:ln w="12700">
            <a:solidFill>
              <a:srgbClr val="DC2626"/>
            </a:solidFill>
            <a:prstDash val="solid"/>
          </a:ln>
        </p:spPr>
        <p:txBody>
          <a:bodyPr/>
          <a:lstStyle/>
          <a:p>
            <a:endParaRPr lang="en-US"/>
          </a:p>
        </p:txBody>
      </p:sp>
      <p:sp>
        <p:nvSpPr>
          <p:cNvPr id="7" name="Text 5"/>
          <p:cNvSpPr/>
          <p:nvPr/>
        </p:nvSpPr>
        <p:spPr>
          <a:xfrm>
            <a:off x="1005840" y="1805940"/>
            <a:ext cx="822960" cy="128016"/>
          </a:xfrm>
          <a:prstGeom prst="rect">
            <a:avLst/>
          </a:prstGeom>
          <a:noFill/>
          <a:ln/>
        </p:spPr>
        <p:txBody>
          <a:bodyPr wrap="square" lIns="0" tIns="0" rIns="0" bIns="0" rtlCol="0" anchor="ctr">
            <a:normAutofit lnSpcReduction="10000"/>
          </a:bodyPr>
          <a:lstStyle/>
          <a:p>
            <a:pPr marL="0" indent="0" algn="ctr">
              <a:buNone/>
            </a:pPr>
            <a:r>
              <a:rPr lang="en-US" sz="850" b="1">
                <a:solidFill>
                  <a:srgbClr val="FFFFFF"/>
                </a:solidFill>
                <a:latin typeface="Aptos" pitchFamily="34" charset="0"/>
                <a:ea typeface="Aptos" pitchFamily="34" charset="-122"/>
                <a:cs typeface="Aptos" pitchFamily="34" charset="-120"/>
              </a:rPr>
              <a:t>BEFORE</a:t>
            </a:r>
            <a:endParaRPr lang="en-US" sz="850"/>
          </a:p>
        </p:txBody>
      </p:sp>
      <p:sp>
        <p:nvSpPr>
          <p:cNvPr id="8" name="Text 6"/>
          <p:cNvSpPr/>
          <p:nvPr/>
        </p:nvSpPr>
        <p:spPr>
          <a:xfrm>
            <a:off x="868680" y="2188463"/>
            <a:ext cx="5303520" cy="320040"/>
          </a:xfrm>
          <a:prstGeom prst="rect">
            <a:avLst/>
          </a:prstGeom>
          <a:noFill/>
          <a:ln/>
        </p:spPr>
        <p:txBody>
          <a:bodyPr wrap="square" lIns="0" tIns="0" rIns="0" bIns="0" rtlCol="0" anchor="t">
            <a:noAutofit/>
          </a:bodyPr>
          <a:lstStyle/>
          <a:p>
            <a:pPr marL="0" indent="0" algn="l">
              <a:buNone/>
            </a:pPr>
            <a:r>
              <a:rPr lang="en-US" sz="2400" b="1">
                <a:solidFill>
                  <a:srgbClr val="082438"/>
                </a:solidFill>
                <a:latin typeface="Aptos" pitchFamily="34" charset="0"/>
                <a:ea typeface="Aptos" pitchFamily="34" charset="-122"/>
                <a:cs typeface="Aptos" pitchFamily="34" charset="-120"/>
              </a:rPr>
              <a:t>Original Filtronics control approach</a:t>
            </a:r>
            <a:endParaRPr lang="en-US" sz="2400"/>
          </a:p>
        </p:txBody>
      </p:sp>
      <p:sp>
        <p:nvSpPr>
          <p:cNvPr id="9" name="Text 7"/>
          <p:cNvSpPr/>
          <p:nvPr/>
        </p:nvSpPr>
        <p:spPr>
          <a:xfrm>
            <a:off x="845820" y="2921508"/>
            <a:ext cx="4953000" cy="2473452"/>
          </a:xfrm>
          <a:prstGeom prst="rect">
            <a:avLst/>
          </a:prstGeom>
          <a:noFill/>
          <a:ln/>
        </p:spPr>
        <p:txBody>
          <a:bodyPr wrap="square" lIns="254" tIns="254" rIns="254" bIns="254" rtlCol="0" anchor="t">
            <a:noAutofit/>
          </a:bodyPr>
          <a:lstStyle/>
          <a:p>
            <a:pPr marL="0" indent="0" algn="l">
              <a:buNone/>
            </a:pPr>
            <a:r>
              <a:rPr lang="en-US" sz="2000">
                <a:solidFill>
                  <a:srgbClr val="374151"/>
                </a:solidFill>
                <a:latin typeface="Aptos" pitchFamily="34" charset="0"/>
                <a:ea typeface="Aptos" pitchFamily="34" charset="-122"/>
                <a:cs typeface="Aptos" pitchFamily="34" charset="-120"/>
              </a:rPr>
              <a:t>• Original vessel programming</a:t>
            </a:r>
            <a:endParaRPr lang="en-US" sz="2000"/>
          </a:p>
          <a:p>
            <a:pPr marL="0" indent="0" algn="l">
              <a:buNone/>
            </a:pPr>
            <a:r>
              <a:rPr lang="en-US" sz="2000">
                <a:solidFill>
                  <a:srgbClr val="374151"/>
                </a:solidFill>
                <a:latin typeface="Aptos" pitchFamily="34" charset="0"/>
                <a:ea typeface="Aptos" pitchFamily="34" charset="-122"/>
                <a:cs typeface="Aptos" pitchFamily="34" charset="-120"/>
              </a:rPr>
              <a:t>• Pneumatic valve actuation</a:t>
            </a:r>
            <a:endParaRPr lang="en-US" sz="2000"/>
          </a:p>
          <a:p>
            <a:pPr marL="0" indent="0" algn="l">
              <a:buNone/>
            </a:pPr>
            <a:r>
              <a:rPr lang="en-US" sz="2000">
                <a:solidFill>
                  <a:srgbClr val="374151"/>
                </a:solidFill>
                <a:latin typeface="Aptos" pitchFamily="34" charset="0"/>
                <a:ea typeface="Aptos" pitchFamily="34" charset="-122"/>
                <a:cs typeface="Aptos" pitchFamily="34" charset="-120"/>
              </a:rPr>
              <a:t>• Legacy PLC architecture</a:t>
            </a:r>
            <a:endParaRPr lang="en-US" sz="2000"/>
          </a:p>
          <a:p>
            <a:pPr marL="0" indent="0" algn="l">
              <a:buNone/>
            </a:pPr>
            <a:r>
              <a:rPr lang="en-US" sz="2000">
                <a:solidFill>
                  <a:srgbClr val="374151"/>
                </a:solidFill>
                <a:latin typeface="Aptos" pitchFamily="34" charset="0"/>
                <a:ea typeface="Aptos" pitchFamily="34" charset="-122"/>
                <a:cs typeface="Aptos" pitchFamily="34" charset="-120"/>
              </a:rPr>
              <a:t>• Limited control over travel speed</a:t>
            </a:r>
            <a:endParaRPr lang="en-US" sz="2000"/>
          </a:p>
          <a:p>
            <a:pPr marL="0" indent="0" algn="l">
              <a:buNone/>
            </a:pPr>
            <a:r>
              <a:rPr lang="en-US" sz="2000">
                <a:solidFill>
                  <a:srgbClr val="374151"/>
                </a:solidFill>
                <a:latin typeface="Aptos" pitchFamily="34" charset="0"/>
                <a:ea typeface="Aptos" pitchFamily="34" charset="-122"/>
                <a:cs typeface="Aptos" pitchFamily="34" charset="-120"/>
              </a:rPr>
              <a:t>• Less ability to tune backwash transitions</a:t>
            </a:r>
            <a:endParaRPr lang="en-US" sz="2000"/>
          </a:p>
        </p:txBody>
      </p:sp>
      <p:sp>
        <p:nvSpPr>
          <p:cNvPr id="10" name="Shape 8"/>
          <p:cNvSpPr/>
          <p:nvPr/>
        </p:nvSpPr>
        <p:spPr>
          <a:xfrm>
            <a:off x="6172200" y="1463040"/>
            <a:ext cx="5303520" cy="4206240"/>
          </a:xfrm>
          <a:prstGeom prst="roundRect">
            <a:avLst>
              <a:gd name="adj" fmla="val 2609"/>
            </a:avLst>
          </a:prstGeom>
          <a:solidFill>
            <a:srgbClr val="DDF7F1"/>
          </a:solidFill>
          <a:ln w="8890">
            <a:solidFill>
              <a:srgbClr val="16A085"/>
            </a:solidFill>
            <a:prstDash val="solid"/>
          </a:ln>
          <a:effectLst>
            <a:outerShdw blurRad="12700" dist="50800" dir="2700000" algn="bl" rotWithShape="0">
              <a:srgbClr val="000000">
                <a:alpha val="9000"/>
              </a:srgbClr>
            </a:outerShdw>
          </a:effectLst>
        </p:spPr>
        <p:txBody>
          <a:bodyPr/>
          <a:lstStyle/>
          <a:p>
            <a:endParaRPr lang="en-US"/>
          </a:p>
        </p:txBody>
      </p:sp>
      <p:sp>
        <p:nvSpPr>
          <p:cNvPr id="11" name="Shape 9"/>
          <p:cNvSpPr/>
          <p:nvPr/>
        </p:nvSpPr>
        <p:spPr>
          <a:xfrm>
            <a:off x="6446520" y="1737360"/>
            <a:ext cx="914400" cy="283464"/>
          </a:xfrm>
          <a:prstGeom prst="roundRect">
            <a:avLst>
              <a:gd name="adj" fmla="val 29032"/>
            </a:avLst>
          </a:prstGeom>
          <a:solidFill>
            <a:srgbClr val="16A085"/>
          </a:solidFill>
          <a:ln w="12700">
            <a:solidFill>
              <a:srgbClr val="16A085"/>
            </a:solidFill>
            <a:prstDash val="solid"/>
          </a:ln>
        </p:spPr>
        <p:txBody>
          <a:bodyPr/>
          <a:lstStyle/>
          <a:p>
            <a:endParaRPr lang="en-US"/>
          </a:p>
        </p:txBody>
      </p:sp>
      <p:sp>
        <p:nvSpPr>
          <p:cNvPr id="12" name="Text 10"/>
          <p:cNvSpPr/>
          <p:nvPr/>
        </p:nvSpPr>
        <p:spPr>
          <a:xfrm>
            <a:off x="6492240" y="1805940"/>
            <a:ext cx="822960" cy="128016"/>
          </a:xfrm>
          <a:prstGeom prst="rect">
            <a:avLst/>
          </a:prstGeom>
          <a:noFill/>
          <a:ln/>
        </p:spPr>
        <p:txBody>
          <a:bodyPr wrap="square" lIns="0" tIns="0" rIns="0" bIns="0" rtlCol="0" anchor="ctr">
            <a:normAutofit lnSpcReduction="10000"/>
          </a:bodyPr>
          <a:lstStyle/>
          <a:p>
            <a:pPr marL="0" indent="0" algn="ctr">
              <a:buNone/>
            </a:pPr>
            <a:r>
              <a:rPr lang="en-US" sz="850" b="1">
                <a:solidFill>
                  <a:srgbClr val="FFFFFF"/>
                </a:solidFill>
                <a:latin typeface="Aptos" pitchFamily="34" charset="0"/>
                <a:ea typeface="Aptos" pitchFamily="34" charset="-122"/>
                <a:cs typeface="Aptos" pitchFamily="34" charset="-120"/>
              </a:rPr>
              <a:t>AFTER</a:t>
            </a:r>
            <a:endParaRPr lang="en-US" sz="850"/>
          </a:p>
        </p:txBody>
      </p:sp>
      <p:sp>
        <p:nvSpPr>
          <p:cNvPr id="13" name="Text 11"/>
          <p:cNvSpPr/>
          <p:nvPr/>
        </p:nvSpPr>
        <p:spPr>
          <a:xfrm>
            <a:off x="6446520" y="2176272"/>
            <a:ext cx="4480560" cy="320040"/>
          </a:xfrm>
          <a:prstGeom prst="rect">
            <a:avLst/>
          </a:prstGeom>
          <a:noFill/>
          <a:ln/>
        </p:spPr>
        <p:txBody>
          <a:bodyPr wrap="square" lIns="0" tIns="0" rIns="0" bIns="0" rtlCol="0" anchor="t">
            <a:noAutofit/>
          </a:bodyPr>
          <a:lstStyle/>
          <a:p>
            <a:pPr marL="0" indent="0" algn="l">
              <a:buNone/>
            </a:pPr>
            <a:r>
              <a:rPr lang="en-US" sz="2400" b="1">
                <a:solidFill>
                  <a:srgbClr val="082438"/>
                </a:solidFill>
                <a:latin typeface="Aptos" pitchFamily="34" charset="0"/>
                <a:ea typeface="Aptos" pitchFamily="34" charset="-122"/>
                <a:cs typeface="Aptos" pitchFamily="34" charset="-120"/>
              </a:rPr>
              <a:t>S-TEK modern control platform</a:t>
            </a:r>
            <a:endParaRPr lang="en-US" sz="2400"/>
          </a:p>
        </p:txBody>
      </p:sp>
      <p:sp>
        <p:nvSpPr>
          <p:cNvPr id="14" name="Text 12"/>
          <p:cNvSpPr/>
          <p:nvPr/>
        </p:nvSpPr>
        <p:spPr>
          <a:xfrm>
            <a:off x="6263640" y="2788920"/>
            <a:ext cx="5981700" cy="2880360"/>
          </a:xfrm>
          <a:prstGeom prst="rect">
            <a:avLst/>
          </a:prstGeom>
          <a:noFill/>
          <a:ln/>
        </p:spPr>
        <p:txBody>
          <a:bodyPr wrap="square" lIns="254" tIns="254" rIns="254" bIns="254" rtlCol="0" anchor="t">
            <a:normAutofit/>
          </a:bodyPr>
          <a:lstStyle/>
          <a:p>
            <a:r>
              <a:rPr lang="en-US" sz="2000">
                <a:solidFill>
                  <a:srgbClr val="374151"/>
                </a:solidFill>
                <a:latin typeface="Aptos" pitchFamily="34" charset="0"/>
                <a:ea typeface="Aptos" pitchFamily="34" charset="-122"/>
                <a:cs typeface="Aptos" pitchFamily="34" charset="-120"/>
              </a:rPr>
              <a:t>• New ControlLogix controller</a:t>
            </a:r>
            <a:endParaRPr lang="en-US" sz="2000"/>
          </a:p>
          <a:p>
            <a:pPr marL="0" indent="0" algn="l">
              <a:buNone/>
            </a:pPr>
            <a:r>
              <a:rPr lang="en-US" sz="2000">
                <a:solidFill>
                  <a:srgbClr val="374151"/>
                </a:solidFill>
                <a:latin typeface="Aptos" pitchFamily="34" charset="0"/>
                <a:ea typeface="Aptos" pitchFamily="34" charset="-122"/>
                <a:cs typeface="Aptos" pitchFamily="34" charset="-120"/>
              </a:rPr>
              <a:t>• Programming Rotork actuators on Ethernet/IP</a:t>
            </a:r>
            <a:endParaRPr lang="en-US" sz="2000"/>
          </a:p>
          <a:p>
            <a:pPr marL="0" indent="0" algn="l">
              <a:buNone/>
            </a:pPr>
            <a:r>
              <a:rPr lang="en-US" sz="2000">
                <a:solidFill>
                  <a:srgbClr val="374151"/>
                </a:solidFill>
                <a:latin typeface="Aptos" pitchFamily="34" charset="0"/>
                <a:ea typeface="Aptos" pitchFamily="34" charset="-122"/>
                <a:cs typeface="Aptos" pitchFamily="34" charset="-120"/>
              </a:rPr>
              <a:t>• Updated SCADA graphics</a:t>
            </a:r>
            <a:endParaRPr lang="en-US" sz="2000"/>
          </a:p>
          <a:p>
            <a:pPr marL="0" indent="0" algn="l">
              <a:buNone/>
            </a:pPr>
            <a:r>
              <a:rPr lang="en-US" sz="2000">
                <a:solidFill>
                  <a:srgbClr val="374151"/>
                </a:solidFill>
                <a:latin typeface="Aptos" pitchFamily="34" charset="0"/>
                <a:ea typeface="Aptos" pitchFamily="34" charset="-122"/>
                <a:cs typeface="Aptos" pitchFamily="34" charset="-120"/>
              </a:rPr>
              <a:t>• Programmable valve timing</a:t>
            </a:r>
            <a:endParaRPr lang="en-US" sz="2000"/>
          </a:p>
          <a:p>
            <a:pPr marL="0" indent="0" algn="l">
              <a:buNone/>
            </a:pPr>
            <a:r>
              <a:rPr lang="en-US" sz="2000">
                <a:solidFill>
                  <a:srgbClr val="374151"/>
                </a:solidFill>
                <a:latin typeface="Aptos" pitchFamily="34" charset="0"/>
                <a:ea typeface="Aptos" pitchFamily="34" charset="-122"/>
                <a:cs typeface="Aptos" pitchFamily="34" charset="-120"/>
              </a:rPr>
              <a:t>• Ability to tune backwash sequencing</a:t>
            </a:r>
          </a:p>
          <a:p>
            <a:r>
              <a:rPr lang="en-US" sz="2000">
                <a:solidFill>
                  <a:srgbClr val="374151"/>
                </a:solidFill>
                <a:latin typeface="Aptos" pitchFamily="34" charset="0"/>
                <a:ea typeface="Aptos" pitchFamily="34" charset="-122"/>
                <a:cs typeface="Aptos" pitchFamily="34" charset="-120"/>
              </a:rPr>
              <a:t>• New Instrumentation integration </a:t>
            </a:r>
          </a:p>
          <a:p>
            <a:r>
              <a:rPr lang="en-US" sz="2000">
                <a:solidFill>
                  <a:srgbClr val="374151"/>
                </a:solidFill>
                <a:latin typeface="Aptos" pitchFamily="34" charset="0"/>
                <a:ea typeface="Aptos" pitchFamily="34" charset="-122"/>
                <a:cs typeface="Aptos" pitchFamily="34" charset="-120"/>
              </a:rPr>
              <a:t>• Complete reprogramming of the </a:t>
            </a:r>
          </a:p>
          <a:p>
            <a:r>
              <a:rPr lang="en-US" sz="2000">
                <a:solidFill>
                  <a:srgbClr val="374151"/>
                </a:solidFill>
                <a:latin typeface="Aptos" pitchFamily="34" charset="0"/>
                <a:ea typeface="Aptos" pitchFamily="34" charset="-122"/>
                <a:cs typeface="Aptos" pitchFamily="34" charset="-120"/>
              </a:rPr>
              <a:t>   plant's operations</a:t>
            </a:r>
          </a:p>
          <a:p>
            <a:endParaRPr lang="en-US" sz="1320">
              <a:solidFill>
                <a:srgbClr val="374151"/>
              </a:solidFill>
              <a:latin typeface="Aptos" pitchFamily="34" charset="0"/>
              <a:ea typeface="Aptos" pitchFamily="34" charset="-122"/>
              <a:cs typeface="Aptos" pitchFamily="34" charset="-120"/>
            </a:endParaRPr>
          </a:p>
          <a:p>
            <a:pPr marL="0" indent="0" algn="l">
              <a:buNone/>
            </a:pPr>
            <a:endParaRPr lang="en-US" sz="1320"/>
          </a:p>
        </p:txBody>
      </p:sp>
      <p:sp>
        <p:nvSpPr>
          <p:cNvPr id="15" name="Text 13"/>
          <p:cNvSpPr/>
          <p:nvPr/>
        </p:nvSpPr>
        <p:spPr>
          <a:xfrm>
            <a:off x="1417320" y="5961888"/>
            <a:ext cx="9418320" cy="292608"/>
          </a:xfrm>
          <a:prstGeom prst="rect">
            <a:avLst/>
          </a:prstGeom>
          <a:noFill/>
          <a:ln/>
        </p:spPr>
        <p:txBody>
          <a:bodyPr wrap="square" lIns="0" tIns="0" rIns="0" bIns="0" rtlCol="0" anchor="t">
            <a:noAutofit/>
          </a:bodyPr>
          <a:lstStyle/>
          <a:p>
            <a:pPr marL="0" indent="0" algn="ctr">
              <a:buNone/>
            </a:pPr>
            <a:r>
              <a:rPr lang="en-US" sz="2000" b="1">
                <a:solidFill>
                  <a:srgbClr val="082438"/>
                </a:solidFill>
                <a:latin typeface="Aptos" pitchFamily="34" charset="0"/>
                <a:ea typeface="Aptos" pitchFamily="34" charset="-122"/>
                <a:cs typeface="Aptos" pitchFamily="34" charset="-120"/>
              </a:rPr>
              <a:t>Modern controls allow staff to slow, sequence, and tune the hydraulic transition instead of simply opening and closing valves.</a:t>
            </a:r>
            <a:endParaRPr lang="en-US" sz="2000"/>
          </a:p>
        </p:txBody>
      </p:sp>
      <p:sp>
        <p:nvSpPr>
          <p:cNvPr id="17" name="Text 14"/>
          <p:cNvSpPr/>
          <p:nvPr/>
        </p:nvSpPr>
        <p:spPr>
          <a:xfrm>
            <a:off x="502920" y="6473952"/>
            <a:ext cx="6583680" cy="201168"/>
          </a:xfrm>
          <a:prstGeom prst="rect">
            <a:avLst/>
          </a:prstGeom>
          <a:noFill/>
          <a:ln/>
        </p:spPr>
        <p:txBody>
          <a:bodyPr wrap="square" lIns="0" tIns="0" rIns="0" bIns="0" rtlCol="0" anchor="ctr"/>
          <a:lstStyle/>
          <a:p>
            <a:pPr marL="0" indent="0">
              <a:buNone/>
            </a:pPr>
            <a:r>
              <a:rPr lang="en-US" sz="740">
                <a:solidFill>
                  <a:srgbClr val="6B7280"/>
                </a:solidFill>
              </a:rPr>
              <a:t>RCSD | Thompson Plant Hydraulic Reliability Improvements</a:t>
            </a:r>
            <a:endParaRPr lang="en-US" sz="740"/>
          </a:p>
        </p:txBody>
      </p:sp>
      <p:sp>
        <p:nvSpPr>
          <p:cNvPr id="18" name="Text 15"/>
          <p:cNvSpPr/>
          <p:nvPr/>
        </p:nvSpPr>
        <p:spPr>
          <a:xfrm>
            <a:off x="11475720" y="6473952"/>
            <a:ext cx="320040" cy="201168"/>
          </a:xfrm>
          <a:prstGeom prst="rect">
            <a:avLst/>
          </a:prstGeom>
          <a:noFill/>
          <a:ln/>
        </p:spPr>
        <p:txBody>
          <a:bodyPr wrap="square" lIns="0" tIns="0" rIns="0" bIns="0" rtlCol="0" anchor="ctr"/>
          <a:lstStyle/>
          <a:p>
            <a:pPr marL="0" indent="0" algn="r">
              <a:buNone/>
            </a:pPr>
            <a:r>
              <a:rPr lang="en-US" sz="1200"/>
              <a:t>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0">
    <p:bg>
      <p:bgPr>
        <a:solidFill>
          <a:srgbClr val="082438"/>
        </a:solidFill>
        <a:effectLst/>
      </p:bgPr>
    </p:bg>
    <p:spTree>
      <p:nvGrpSpPr>
        <p:cNvPr id="1" name=""/>
        <p:cNvGrpSpPr/>
        <p:nvPr/>
      </p:nvGrpSpPr>
      <p:grpSpPr>
        <a:xfrm>
          <a:off x="0" y="0"/>
          <a:ext cx="0" cy="0"/>
          <a:chOff x="0" y="0"/>
          <a:chExt cx="0" cy="0"/>
        </a:xfrm>
      </p:grpSpPr>
      <p:sp>
        <p:nvSpPr>
          <p:cNvPr id="2" name="Shape 0"/>
          <p:cNvSpPr/>
          <p:nvPr/>
        </p:nvSpPr>
        <p:spPr>
          <a:xfrm>
            <a:off x="0" y="25908"/>
            <a:ext cx="12191695" cy="6858000"/>
          </a:xfrm>
          <a:prstGeom prst="rect">
            <a:avLst/>
          </a:prstGeom>
          <a:solidFill>
            <a:srgbClr val="082438"/>
          </a:solidFill>
          <a:ln w="12700">
            <a:solidFill>
              <a:srgbClr val="082438"/>
            </a:solidFill>
            <a:prstDash val="solid"/>
          </a:ln>
        </p:spPr>
        <p:txBody>
          <a:bodyPr/>
          <a:lstStyle/>
          <a:p>
            <a:endParaRPr lang="en-US"/>
          </a:p>
        </p:txBody>
      </p:sp>
      <p:sp>
        <p:nvSpPr>
          <p:cNvPr id="5" name="Text 3"/>
          <p:cNvSpPr/>
          <p:nvPr/>
        </p:nvSpPr>
        <p:spPr>
          <a:xfrm>
            <a:off x="1188720" y="813816"/>
            <a:ext cx="9875520" cy="548640"/>
          </a:xfrm>
          <a:prstGeom prst="rect">
            <a:avLst/>
          </a:prstGeom>
          <a:noFill/>
          <a:ln/>
        </p:spPr>
        <p:txBody>
          <a:bodyPr wrap="square" lIns="0" tIns="0" rIns="0" bIns="0" rtlCol="0" anchor="t">
            <a:normAutofit/>
          </a:bodyPr>
          <a:lstStyle/>
          <a:p>
            <a:pPr marL="0" indent="0" algn="l">
              <a:buNone/>
            </a:pPr>
            <a:r>
              <a:rPr lang="en-US" sz="3000" b="1">
                <a:solidFill>
                  <a:srgbClr val="FFFFFF"/>
                </a:solidFill>
                <a:latin typeface="Aptos Display" pitchFamily="34" charset="0"/>
                <a:ea typeface="Aptos Display" pitchFamily="34" charset="-122"/>
                <a:cs typeface="Aptos Display" pitchFamily="34" charset="-120"/>
              </a:rPr>
              <a:t>Thompson Plant Hydraulic Reliability Improvements Costs</a:t>
            </a:r>
            <a:endParaRPr lang="en-US" sz="3000"/>
          </a:p>
        </p:txBody>
      </p:sp>
      <p:sp>
        <p:nvSpPr>
          <p:cNvPr id="6" name="Shape 4"/>
          <p:cNvSpPr/>
          <p:nvPr/>
        </p:nvSpPr>
        <p:spPr>
          <a:xfrm>
            <a:off x="713232" y="1965960"/>
            <a:ext cx="5303520" cy="2926080"/>
          </a:xfrm>
          <a:prstGeom prst="roundRect">
            <a:avLst>
              <a:gd name="adj" fmla="val 3750"/>
            </a:avLst>
          </a:prstGeom>
          <a:solidFill>
            <a:srgbClr val="FFFFFF"/>
          </a:solidFill>
          <a:ln w="8890">
            <a:solidFill>
              <a:srgbClr val="E5E7EB"/>
            </a:solidFill>
            <a:prstDash val="solid"/>
          </a:ln>
          <a:effectLst>
            <a:outerShdw blurRad="12700" dist="50800" dir="2700000" algn="bl" rotWithShape="0">
              <a:srgbClr val="000000">
                <a:alpha val="9000"/>
              </a:srgbClr>
            </a:outerShdw>
          </a:effectLst>
        </p:spPr>
        <p:txBody>
          <a:bodyPr/>
          <a:lstStyle/>
          <a:p>
            <a:endParaRPr lang="en-US"/>
          </a:p>
        </p:txBody>
      </p:sp>
      <p:sp>
        <p:nvSpPr>
          <p:cNvPr id="7" name="Text 5"/>
          <p:cNvSpPr/>
          <p:nvPr/>
        </p:nvSpPr>
        <p:spPr>
          <a:xfrm>
            <a:off x="987552" y="2240280"/>
            <a:ext cx="4480560" cy="274320"/>
          </a:xfrm>
          <a:prstGeom prst="rect">
            <a:avLst/>
          </a:prstGeom>
          <a:noFill/>
          <a:ln/>
        </p:spPr>
        <p:txBody>
          <a:bodyPr wrap="square" lIns="0" tIns="0" rIns="0" bIns="0" rtlCol="0" anchor="t">
            <a:normAutofit/>
          </a:bodyPr>
          <a:lstStyle/>
          <a:p>
            <a:pPr marL="0" indent="0" algn="l">
              <a:buNone/>
            </a:pPr>
            <a:r>
              <a:rPr lang="en-US" sz="1800" b="1">
                <a:solidFill>
                  <a:srgbClr val="082438"/>
                </a:solidFill>
                <a:latin typeface="Aptos" pitchFamily="34" charset="0"/>
                <a:ea typeface="Aptos" pitchFamily="34" charset="-122"/>
                <a:cs typeface="Aptos" pitchFamily="34" charset="-120"/>
              </a:rPr>
              <a:t>Project cost</a:t>
            </a:r>
            <a:endParaRPr lang="en-US" sz="1800"/>
          </a:p>
        </p:txBody>
      </p:sp>
      <p:sp>
        <p:nvSpPr>
          <p:cNvPr id="8" name="Text 6"/>
          <p:cNvSpPr/>
          <p:nvPr/>
        </p:nvSpPr>
        <p:spPr>
          <a:xfrm>
            <a:off x="1005840" y="2724912"/>
            <a:ext cx="2834640" cy="201168"/>
          </a:xfrm>
          <a:prstGeom prst="rect">
            <a:avLst/>
          </a:prstGeom>
          <a:noFill/>
          <a:ln/>
        </p:spPr>
        <p:txBody>
          <a:bodyPr wrap="square" lIns="0" tIns="0" rIns="0" bIns="0" rtlCol="0" anchor="t">
            <a:normAutofit/>
          </a:bodyPr>
          <a:lstStyle/>
          <a:p>
            <a:pPr marL="0" indent="0" algn="l">
              <a:buNone/>
            </a:pPr>
            <a:r>
              <a:rPr lang="en-US" sz="1150">
                <a:solidFill>
                  <a:srgbClr val="374151"/>
                </a:solidFill>
                <a:latin typeface="Aptos" pitchFamily="34" charset="0"/>
                <a:ea typeface="Aptos" pitchFamily="34" charset="-122"/>
                <a:cs typeface="Aptos" pitchFamily="34" charset="-120"/>
              </a:rPr>
              <a:t>Southwest Valve</a:t>
            </a:r>
            <a:endParaRPr lang="en-US" sz="1150"/>
          </a:p>
        </p:txBody>
      </p:sp>
      <p:sp>
        <p:nvSpPr>
          <p:cNvPr id="9" name="Text 7"/>
          <p:cNvSpPr/>
          <p:nvPr/>
        </p:nvSpPr>
        <p:spPr>
          <a:xfrm>
            <a:off x="4096512" y="2724912"/>
            <a:ext cx="1371600" cy="201168"/>
          </a:xfrm>
          <a:prstGeom prst="rect">
            <a:avLst/>
          </a:prstGeom>
          <a:noFill/>
          <a:ln/>
        </p:spPr>
        <p:txBody>
          <a:bodyPr wrap="square" lIns="0" tIns="0" rIns="0" bIns="0" rtlCol="0" anchor="t">
            <a:normAutofit/>
          </a:bodyPr>
          <a:lstStyle/>
          <a:p>
            <a:pPr marL="0" indent="0" algn="r">
              <a:buNone/>
            </a:pPr>
            <a:r>
              <a:rPr lang="en-US" sz="1150">
                <a:solidFill>
                  <a:srgbClr val="374151"/>
                </a:solidFill>
                <a:latin typeface="Aptos" pitchFamily="34" charset="0"/>
                <a:ea typeface="Aptos" pitchFamily="34" charset="-122"/>
                <a:cs typeface="Aptos" pitchFamily="34" charset="-120"/>
              </a:rPr>
              <a:t>$209,563.87</a:t>
            </a:r>
            <a:endParaRPr lang="en-US" sz="1150"/>
          </a:p>
        </p:txBody>
      </p:sp>
      <p:sp>
        <p:nvSpPr>
          <p:cNvPr id="10" name="Text 8"/>
          <p:cNvSpPr/>
          <p:nvPr/>
        </p:nvSpPr>
        <p:spPr>
          <a:xfrm>
            <a:off x="1005840" y="3072384"/>
            <a:ext cx="2834640" cy="201168"/>
          </a:xfrm>
          <a:prstGeom prst="rect">
            <a:avLst/>
          </a:prstGeom>
          <a:noFill/>
          <a:ln/>
        </p:spPr>
        <p:txBody>
          <a:bodyPr wrap="square" lIns="0" tIns="0" rIns="0" bIns="0" rtlCol="0" anchor="t">
            <a:normAutofit/>
          </a:bodyPr>
          <a:lstStyle/>
          <a:p>
            <a:pPr marL="0" indent="0" algn="l">
              <a:buNone/>
            </a:pPr>
            <a:r>
              <a:rPr lang="en-US" sz="1150">
                <a:solidFill>
                  <a:srgbClr val="374151"/>
                </a:solidFill>
                <a:latin typeface="Aptos" pitchFamily="34" charset="0"/>
                <a:ea typeface="Aptos" pitchFamily="34" charset="-122"/>
                <a:cs typeface="Aptos" pitchFamily="34" charset="-120"/>
              </a:rPr>
              <a:t>S-TEK</a:t>
            </a:r>
            <a:endParaRPr lang="en-US" sz="1150"/>
          </a:p>
        </p:txBody>
      </p:sp>
      <p:sp>
        <p:nvSpPr>
          <p:cNvPr id="11" name="Text 9"/>
          <p:cNvSpPr/>
          <p:nvPr/>
        </p:nvSpPr>
        <p:spPr>
          <a:xfrm>
            <a:off x="4096512" y="3072384"/>
            <a:ext cx="1371600" cy="201168"/>
          </a:xfrm>
          <a:prstGeom prst="rect">
            <a:avLst/>
          </a:prstGeom>
          <a:noFill/>
          <a:ln/>
        </p:spPr>
        <p:txBody>
          <a:bodyPr wrap="square" lIns="0" tIns="0" rIns="0" bIns="0" rtlCol="0" anchor="t">
            <a:normAutofit/>
          </a:bodyPr>
          <a:lstStyle/>
          <a:p>
            <a:pPr marL="0" indent="0" algn="r">
              <a:buNone/>
            </a:pPr>
            <a:r>
              <a:rPr lang="en-US" sz="1150">
                <a:solidFill>
                  <a:srgbClr val="374151"/>
                </a:solidFill>
                <a:latin typeface="Aptos" pitchFamily="34" charset="0"/>
                <a:ea typeface="Aptos" pitchFamily="34" charset="-122"/>
                <a:cs typeface="Aptos" pitchFamily="34" charset="-120"/>
              </a:rPr>
              <a:t>$170,150.00</a:t>
            </a:r>
            <a:endParaRPr lang="en-US" sz="1150"/>
          </a:p>
        </p:txBody>
      </p:sp>
      <p:sp>
        <p:nvSpPr>
          <p:cNvPr id="12" name="Text 10"/>
          <p:cNvSpPr/>
          <p:nvPr/>
        </p:nvSpPr>
        <p:spPr>
          <a:xfrm>
            <a:off x="1005840" y="3419856"/>
            <a:ext cx="2834640" cy="201168"/>
          </a:xfrm>
          <a:prstGeom prst="rect">
            <a:avLst/>
          </a:prstGeom>
          <a:noFill/>
          <a:ln/>
        </p:spPr>
        <p:txBody>
          <a:bodyPr wrap="square" lIns="0" tIns="0" rIns="0" bIns="0" rtlCol="0" anchor="t">
            <a:normAutofit/>
          </a:bodyPr>
          <a:lstStyle/>
          <a:p>
            <a:pPr marL="0" indent="0" algn="l">
              <a:buNone/>
            </a:pPr>
            <a:r>
              <a:rPr lang="en-US" sz="1150">
                <a:solidFill>
                  <a:srgbClr val="374151"/>
                </a:solidFill>
                <a:latin typeface="Aptos" pitchFamily="34" charset="0"/>
                <a:ea typeface="Aptos" pitchFamily="34" charset="-122"/>
                <a:cs typeface="Aptos" pitchFamily="34" charset="-120"/>
              </a:rPr>
              <a:t>Zamora Electrical</a:t>
            </a:r>
            <a:endParaRPr lang="en-US" sz="1150"/>
          </a:p>
        </p:txBody>
      </p:sp>
      <p:sp>
        <p:nvSpPr>
          <p:cNvPr id="13" name="Text 11"/>
          <p:cNvSpPr/>
          <p:nvPr/>
        </p:nvSpPr>
        <p:spPr>
          <a:xfrm>
            <a:off x="4096512" y="3419856"/>
            <a:ext cx="1371600" cy="201168"/>
          </a:xfrm>
          <a:prstGeom prst="rect">
            <a:avLst/>
          </a:prstGeom>
          <a:noFill/>
          <a:ln/>
        </p:spPr>
        <p:txBody>
          <a:bodyPr wrap="square" lIns="0" tIns="0" rIns="0" bIns="0" rtlCol="0" anchor="t">
            <a:normAutofit/>
          </a:bodyPr>
          <a:lstStyle/>
          <a:p>
            <a:pPr marL="0" indent="0" algn="r">
              <a:buNone/>
            </a:pPr>
            <a:r>
              <a:rPr lang="en-US" sz="1150">
                <a:solidFill>
                  <a:srgbClr val="374151"/>
                </a:solidFill>
                <a:latin typeface="Aptos" pitchFamily="34" charset="0"/>
                <a:ea typeface="Aptos" pitchFamily="34" charset="-122"/>
                <a:cs typeface="Aptos" pitchFamily="34" charset="-120"/>
              </a:rPr>
              <a:t>$46,514.44</a:t>
            </a:r>
            <a:endParaRPr lang="en-US" sz="1150"/>
          </a:p>
        </p:txBody>
      </p:sp>
      <p:sp>
        <p:nvSpPr>
          <p:cNvPr id="14" name="Text 12"/>
          <p:cNvSpPr/>
          <p:nvPr/>
        </p:nvSpPr>
        <p:spPr>
          <a:xfrm>
            <a:off x="1005840" y="3767328"/>
            <a:ext cx="2834640" cy="201168"/>
          </a:xfrm>
          <a:prstGeom prst="rect">
            <a:avLst/>
          </a:prstGeom>
          <a:noFill/>
          <a:ln/>
        </p:spPr>
        <p:txBody>
          <a:bodyPr wrap="square" lIns="0" tIns="0" rIns="0" bIns="0" rtlCol="0" anchor="t">
            <a:normAutofit/>
          </a:bodyPr>
          <a:lstStyle/>
          <a:p>
            <a:pPr marL="0" indent="0" algn="l">
              <a:buNone/>
            </a:pPr>
            <a:r>
              <a:rPr lang="en-US" sz="1150">
                <a:solidFill>
                  <a:srgbClr val="374151"/>
                </a:solidFill>
                <a:latin typeface="Aptos" pitchFamily="34" charset="0"/>
                <a:ea typeface="Aptos" pitchFamily="34" charset="-122"/>
                <a:cs typeface="Aptos" pitchFamily="34" charset="-120"/>
              </a:rPr>
              <a:t>10% contingency</a:t>
            </a:r>
            <a:endParaRPr lang="en-US" sz="1150"/>
          </a:p>
        </p:txBody>
      </p:sp>
      <p:sp>
        <p:nvSpPr>
          <p:cNvPr id="15" name="Text 13"/>
          <p:cNvSpPr/>
          <p:nvPr/>
        </p:nvSpPr>
        <p:spPr>
          <a:xfrm>
            <a:off x="4096512" y="3767328"/>
            <a:ext cx="1371600" cy="201168"/>
          </a:xfrm>
          <a:prstGeom prst="rect">
            <a:avLst/>
          </a:prstGeom>
          <a:noFill/>
          <a:ln/>
        </p:spPr>
        <p:txBody>
          <a:bodyPr wrap="square" lIns="0" tIns="0" rIns="0" bIns="0" rtlCol="0" anchor="t">
            <a:normAutofit/>
          </a:bodyPr>
          <a:lstStyle/>
          <a:p>
            <a:pPr marL="0" indent="0" algn="r">
              <a:buNone/>
            </a:pPr>
            <a:r>
              <a:rPr lang="en-US" sz="1150">
                <a:solidFill>
                  <a:srgbClr val="374151"/>
                </a:solidFill>
                <a:latin typeface="Aptos" pitchFamily="34" charset="0"/>
                <a:ea typeface="Aptos" pitchFamily="34" charset="-122"/>
                <a:cs typeface="Aptos" pitchFamily="34" charset="-120"/>
              </a:rPr>
              <a:t>$42,622.83</a:t>
            </a:r>
            <a:endParaRPr lang="en-US" sz="1150"/>
          </a:p>
        </p:txBody>
      </p:sp>
      <p:sp>
        <p:nvSpPr>
          <p:cNvPr id="16" name="Shape 14"/>
          <p:cNvSpPr/>
          <p:nvPr/>
        </p:nvSpPr>
        <p:spPr>
          <a:xfrm>
            <a:off x="1005840" y="4050792"/>
            <a:ext cx="4480560" cy="0"/>
          </a:xfrm>
          <a:prstGeom prst="line">
            <a:avLst/>
          </a:prstGeom>
          <a:noFill/>
          <a:ln w="7620">
            <a:solidFill>
              <a:srgbClr val="D1D5DB"/>
            </a:solidFill>
            <a:prstDash val="solid"/>
          </a:ln>
        </p:spPr>
        <p:txBody>
          <a:bodyPr/>
          <a:lstStyle/>
          <a:p>
            <a:endParaRPr lang="en-US"/>
          </a:p>
        </p:txBody>
      </p:sp>
      <p:sp>
        <p:nvSpPr>
          <p:cNvPr id="17" name="Text 15"/>
          <p:cNvSpPr/>
          <p:nvPr/>
        </p:nvSpPr>
        <p:spPr>
          <a:xfrm>
            <a:off x="1005840" y="4114800"/>
            <a:ext cx="2834640" cy="201168"/>
          </a:xfrm>
          <a:prstGeom prst="rect">
            <a:avLst/>
          </a:prstGeom>
          <a:noFill/>
          <a:ln/>
        </p:spPr>
        <p:txBody>
          <a:bodyPr wrap="square" lIns="0" tIns="0" rIns="0" bIns="0" rtlCol="0" anchor="t">
            <a:normAutofit/>
          </a:bodyPr>
          <a:lstStyle/>
          <a:p>
            <a:pPr marL="0" indent="0" algn="l">
              <a:buNone/>
            </a:pPr>
            <a:r>
              <a:rPr lang="en-US" sz="1230" b="1">
                <a:solidFill>
                  <a:srgbClr val="082438"/>
                </a:solidFill>
                <a:latin typeface="Aptos" pitchFamily="34" charset="0"/>
                <a:ea typeface="Aptos" pitchFamily="34" charset="-122"/>
                <a:cs typeface="Aptos" pitchFamily="34" charset="-120"/>
              </a:rPr>
              <a:t>Total authorization</a:t>
            </a:r>
            <a:endParaRPr lang="en-US" sz="1230"/>
          </a:p>
        </p:txBody>
      </p:sp>
      <p:sp>
        <p:nvSpPr>
          <p:cNvPr id="18" name="Text 16"/>
          <p:cNvSpPr/>
          <p:nvPr/>
        </p:nvSpPr>
        <p:spPr>
          <a:xfrm>
            <a:off x="4096512" y="4114800"/>
            <a:ext cx="1371600" cy="201168"/>
          </a:xfrm>
          <a:prstGeom prst="rect">
            <a:avLst/>
          </a:prstGeom>
          <a:noFill/>
          <a:ln/>
        </p:spPr>
        <p:txBody>
          <a:bodyPr wrap="square" lIns="0" tIns="0" rIns="0" bIns="0" rtlCol="0" anchor="t">
            <a:normAutofit/>
          </a:bodyPr>
          <a:lstStyle/>
          <a:p>
            <a:pPr marL="0" indent="0" algn="r">
              <a:buNone/>
            </a:pPr>
            <a:r>
              <a:rPr lang="en-US" sz="1230" b="1">
                <a:solidFill>
                  <a:srgbClr val="082438"/>
                </a:solidFill>
                <a:latin typeface="Aptos" pitchFamily="34" charset="0"/>
                <a:ea typeface="Aptos" pitchFamily="34" charset="-122"/>
                <a:cs typeface="Aptos" pitchFamily="34" charset="-120"/>
              </a:rPr>
              <a:t>$468,851.14</a:t>
            </a:r>
            <a:endParaRPr lang="en-US" sz="1230"/>
          </a:p>
        </p:txBody>
      </p:sp>
      <p:sp>
        <p:nvSpPr>
          <p:cNvPr id="19" name="Shape 17"/>
          <p:cNvSpPr/>
          <p:nvPr/>
        </p:nvSpPr>
        <p:spPr>
          <a:xfrm>
            <a:off x="6313932" y="1965960"/>
            <a:ext cx="5212080" cy="2926080"/>
          </a:xfrm>
          <a:prstGeom prst="roundRect">
            <a:avLst>
              <a:gd name="adj" fmla="val 3750"/>
            </a:avLst>
          </a:prstGeom>
          <a:solidFill>
            <a:srgbClr val="DDF7F1"/>
          </a:solidFill>
          <a:ln w="8890">
            <a:solidFill>
              <a:srgbClr val="16A085"/>
            </a:solidFill>
            <a:prstDash val="solid"/>
          </a:ln>
          <a:effectLst>
            <a:outerShdw blurRad="12700" dist="50800" dir="2700000" algn="bl" rotWithShape="0">
              <a:srgbClr val="000000">
                <a:alpha val="9000"/>
              </a:srgbClr>
            </a:outerShdw>
          </a:effectLst>
        </p:spPr>
        <p:txBody>
          <a:bodyPr/>
          <a:lstStyle/>
          <a:p>
            <a:endParaRPr lang="en-US"/>
          </a:p>
        </p:txBody>
      </p:sp>
      <p:sp>
        <p:nvSpPr>
          <p:cNvPr id="20" name="Text 18"/>
          <p:cNvSpPr/>
          <p:nvPr/>
        </p:nvSpPr>
        <p:spPr>
          <a:xfrm>
            <a:off x="6565392" y="2240280"/>
            <a:ext cx="4480560" cy="274320"/>
          </a:xfrm>
          <a:prstGeom prst="rect">
            <a:avLst/>
          </a:prstGeom>
          <a:noFill/>
          <a:ln/>
        </p:spPr>
        <p:txBody>
          <a:bodyPr wrap="square" lIns="0" tIns="0" rIns="0" bIns="0" rtlCol="0" anchor="t">
            <a:normAutofit/>
          </a:bodyPr>
          <a:lstStyle/>
          <a:p>
            <a:pPr marL="0" indent="0" algn="l">
              <a:buNone/>
            </a:pPr>
            <a:r>
              <a:rPr lang="en-US" sz="1800" b="1">
                <a:solidFill>
                  <a:srgbClr val="082438"/>
                </a:solidFill>
                <a:latin typeface="Aptos" pitchFamily="34" charset="0"/>
                <a:ea typeface="Aptos" pitchFamily="34" charset="-122"/>
                <a:cs typeface="Aptos" pitchFamily="34" charset="-120"/>
              </a:rPr>
              <a:t>Funding plan</a:t>
            </a:r>
            <a:endParaRPr lang="en-US" sz="1800"/>
          </a:p>
        </p:txBody>
      </p:sp>
      <p:sp>
        <p:nvSpPr>
          <p:cNvPr id="21" name="Text 19"/>
          <p:cNvSpPr/>
          <p:nvPr/>
        </p:nvSpPr>
        <p:spPr>
          <a:xfrm>
            <a:off x="6565392" y="2779776"/>
            <a:ext cx="2834640" cy="219456"/>
          </a:xfrm>
          <a:prstGeom prst="rect">
            <a:avLst/>
          </a:prstGeom>
          <a:noFill/>
          <a:ln/>
        </p:spPr>
        <p:txBody>
          <a:bodyPr wrap="square" lIns="0" tIns="0" rIns="0" bIns="0" rtlCol="0" anchor="t">
            <a:normAutofit/>
          </a:bodyPr>
          <a:lstStyle/>
          <a:p>
            <a:pPr marL="0" indent="0" algn="l">
              <a:buNone/>
            </a:pPr>
            <a:r>
              <a:rPr lang="en-US" sz="1150">
                <a:solidFill>
                  <a:srgbClr val="374151"/>
                </a:solidFill>
                <a:latin typeface="Aptos" pitchFamily="34" charset="0"/>
                <a:ea typeface="Aptos" pitchFamily="34" charset="-122"/>
                <a:cs typeface="Aptos" pitchFamily="34" charset="-120"/>
              </a:rPr>
              <a:t>Line Item 72 – SCADA Replacement</a:t>
            </a:r>
            <a:endParaRPr lang="en-US" sz="1150"/>
          </a:p>
        </p:txBody>
      </p:sp>
      <p:sp>
        <p:nvSpPr>
          <p:cNvPr id="22" name="Text 20"/>
          <p:cNvSpPr/>
          <p:nvPr/>
        </p:nvSpPr>
        <p:spPr>
          <a:xfrm>
            <a:off x="9921240" y="2779776"/>
            <a:ext cx="1005840" cy="219456"/>
          </a:xfrm>
          <a:prstGeom prst="rect">
            <a:avLst/>
          </a:prstGeom>
          <a:noFill/>
          <a:ln/>
        </p:spPr>
        <p:txBody>
          <a:bodyPr wrap="square" lIns="0" tIns="0" rIns="0" bIns="0" rtlCol="0" anchor="t">
            <a:normAutofit/>
          </a:bodyPr>
          <a:lstStyle/>
          <a:p>
            <a:pPr marL="0" indent="0" algn="r">
              <a:buNone/>
            </a:pPr>
            <a:r>
              <a:rPr lang="en-US" sz="1150" b="1">
                <a:solidFill>
                  <a:srgbClr val="082438"/>
                </a:solidFill>
                <a:latin typeface="Aptos" pitchFamily="34" charset="0"/>
                <a:ea typeface="Aptos" pitchFamily="34" charset="-122"/>
                <a:cs typeface="Aptos" pitchFamily="34" charset="-120"/>
              </a:rPr>
              <a:t>$170,150.00</a:t>
            </a:r>
            <a:endParaRPr lang="en-US" sz="1150"/>
          </a:p>
        </p:txBody>
      </p:sp>
      <p:sp>
        <p:nvSpPr>
          <p:cNvPr id="23" name="Text 21"/>
          <p:cNvSpPr/>
          <p:nvPr/>
        </p:nvSpPr>
        <p:spPr>
          <a:xfrm>
            <a:off x="6565392" y="3273552"/>
            <a:ext cx="2834640" cy="219456"/>
          </a:xfrm>
          <a:prstGeom prst="rect">
            <a:avLst/>
          </a:prstGeom>
          <a:noFill/>
          <a:ln/>
        </p:spPr>
        <p:txBody>
          <a:bodyPr wrap="square" lIns="0" tIns="0" rIns="0" bIns="0" rtlCol="0" anchor="t">
            <a:normAutofit/>
          </a:bodyPr>
          <a:lstStyle/>
          <a:p>
            <a:pPr marL="0" indent="0" algn="l">
              <a:buNone/>
            </a:pPr>
            <a:r>
              <a:rPr lang="en-US" sz="1150">
                <a:solidFill>
                  <a:srgbClr val="374151"/>
                </a:solidFill>
                <a:latin typeface="Aptos" pitchFamily="34" charset="0"/>
                <a:ea typeface="Aptos" pitchFamily="34" charset="-122"/>
                <a:cs typeface="Aptos" pitchFamily="34" charset="-120"/>
              </a:rPr>
              <a:t>Water Fund Unrestricted Reserves</a:t>
            </a:r>
            <a:endParaRPr lang="en-US" sz="1150"/>
          </a:p>
        </p:txBody>
      </p:sp>
      <p:sp>
        <p:nvSpPr>
          <p:cNvPr id="24" name="Text 22"/>
          <p:cNvSpPr/>
          <p:nvPr/>
        </p:nvSpPr>
        <p:spPr>
          <a:xfrm>
            <a:off x="9921240" y="3273552"/>
            <a:ext cx="1005840" cy="219456"/>
          </a:xfrm>
          <a:prstGeom prst="rect">
            <a:avLst/>
          </a:prstGeom>
          <a:noFill/>
          <a:ln/>
        </p:spPr>
        <p:txBody>
          <a:bodyPr wrap="square" lIns="0" tIns="0" rIns="0" bIns="0" rtlCol="0" anchor="t">
            <a:normAutofit/>
          </a:bodyPr>
          <a:lstStyle/>
          <a:p>
            <a:pPr marL="0" indent="0" algn="r">
              <a:buNone/>
            </a:pPr>
            <a:r>
              <a:rPr lang="en-US" sz="1150" b="1">
                <a:solidFill>
                  <a:srgbClr val="082438"/>
                </a:solidFill>
                <a:latin typeface="Aptos" pitchFamily="34" charset="0"/>
                <a:ea typeface="Aptos" pitchFamily="34" charset="-122"/>
                <a:cs typeface="Aptos" pitchFamily="34" charset="-120"/>
              </a:rPr>
              <a:t>$300,000.00</a:t>
            </a:r>
            <a:endParaRPr lang="en-US" sz="1150"/>
          </a:p>
        </p:txBody>
      </p:sp>
      <p:sp>
        <p:nvSpPr>
          <p:cNvPr id="25" name="Shape 23"/>
          <p:cNvSpPr/>
          <p:nvPr/>
        </p:nvSpPr>
        <p:spPr>
          <a:xfrm>
            <a:off x="6565392" y="3703320"/>
            <a:ext cx="4251960" cy="0"/>
          </a:xfrm>
          <a:prstGeom prst="line">
            <a:avLst/>
          </a:prstGeom>
          <a:noFill/>
          <a:ln w="8890">
            <a:solidFill>
              <a:srgbClr val="16A085"/>
            </a:solidFill>
            <a:prstDash val="solid"/>
          </a:ln>
        </p:spPr>
        <p:txBody>
          <a:bodyPr/>
          <a:lstStyle/>
          <a:p>
            <a:endParaRPr lang="en-US"/>
          </a:p>
        </p:txBody>
      </p:sp>
      <p:sp>
        <p:nvSpPr>
          <p:cNvPr id="26" name="Text 24"/>
          <p:cNvSpPr/>
          <p:nvPr/>
        </p:nvSpPr>
        <p:spPr>
          <a:xfrm>
            <a:off x="6565392" y="3886200"/>
            <a:ext cx="2834640" cy="219456"/>
          </a:xfrm>
          <a:prstGeom prst="rect">
            <a:avLst/>
          </a:prstGeom>
          <a:noFill/>
          <a:ln/>
        </p:spPr>
        <p:txBody>
          <a:bodyPr wrap="square" lIns="0" tIns="0" rIns="0" bIns="0" rtlCol="0" anchor="t">
            <a:normAutofit/>
          </a:bodyPr>
          <a:lstStyle/>
          <a:p>
            <a:pPr marL="0" indent="0" algn="l">
              <a:buNone/>
            </a:pPr>
            <a:r>
              <a:rPr lang="en-US" sz="1250" b="1">
                <a:solidFill>
                  <a:srgbClr val="082438"/>
                </a:solidFill>
                <a:latin typeface="Aptos" pitchFamily="34" charset="0"/>
                <a:ea typeface="Aptos" pitchFamily="34" charset="-122"/>
                <a:cs typeface="Aptos" pitchFamily="34" charset="-120"/>
              </a:rPr>
              <a:t>Total project funding</a:t>
            </a:r>
            <a:endParaRPr lang="en-US" sz="1250"/>
          </a:p>
        </p:txBody>
      </p:sp>
      <p:sp>
        <p:nvSpPr>
          <p:cNvPr id="27" name="Text 25"/>
          <p:cNvSpPr/>
          <p:nvPr/>
        </p:nvSpPr>
        <p:spPr>
          <a:xfrm>
            <a:off x="9921240" y="3886200"/>
            <a:ext cx="1005840" cy="219456"/>
          </a:xfrm>
          <a:prstGeom prst="rect">
            <a:avLst/>
          </a:prstGeom>
          <a:noFill/>
          <a:ln/>
        </p:spPr>
        <p:txBody>
          <a:bodyPr wrap="square" lIns="0" tIns="0" rIns="0" bIns="0" rtlCol="0" anchor="t">
            <a:normAutofit/>
          </a:bodyPr>
          <a:lstStyle/>
          <a:p>
            <a:pPr marL="0" indent="0" algn="r">
              <a:buNone/>
            </a:pPr>
            <a:r>
              <a:rPr lang="en-US" sz="1250" b="1">
                <a:solidFill>
                  <a:srgbClr val="082438"/>
                </a:solidFill>
                <a:latin typeface="Aptos" pitchFamily="34" charset="0"/>
                <a:ea typeface="Aptos" pitchFamily="34" charset="-122"/>
                <a:cs typeface="Aptos" pitchFamily="34" charset="-120"/>
              </a:rPr>
              <a:t>$468,851.14</a:t>
            </a:r>
            <a:endParaRPr lang="en-US" sz="1250"/>
          </a:p>
        </p:txBody>
      </p:sp>
      <p:sp>
        <p:nvSpPr>
          <p:cNvPr id="28" name="Text 26"/>
          <p:cNvSpPr/>
          <p:nvPr/>
        </p:nvSpPr>
        <p:spPr>
          <a:xfrm>
            <a:off x="1005840" y="5596128"/>
            <a:ext cx="10241280" cy="320040"/>
          </a:xfrm>
          <a:prstGeom prst="rect">
            <a:avLst/>
          </a:prstGeom>
          <a:noFill/>
          <a:ln/>
        </p:spPr>
        <p:txBody>
          <a:bodyPr wrap="square" lIns="0" tIns="0" rIns="0" bIns="0" rtlCol="0" anchor="t">
            <a:normAutofit fontScale="92500"/>
          </a:bodyPr>
          <a:lstStyle/>
          <a:p>
            <a:pPr marL="0" indent="0" algn="ctr">
              <a:buNone/>
            </a:pPr>
            <a:r>
              <a:rPr lang="en-US" sz="1500" b="1">
                <a:solidFill>
                  <a:srgbClr val="FFFFFF"/>
                </a:solidFill>
                <a:latin typeface="Aptos" pitchFamily="34" charset="0"/>
                <a:ea typeface="Aptos" pitchFamily="34" charset="-122"/>
                <a:cs typeface="Aptos" pitchFamily="34" charset="-120"/>
              </a:rPr>
              <a:t>Board action requested: approve project, authorize agreements, and approve the reserve appropriation for the remaining cost.</a:t>
            </a:r>
            <a:endParaRPr lang="en-US" sz="1500"/>
          </a:p>
        </p:txBody>
      </p:sp>
      <p:sp>
        <p:nvSpPr>
          <p:cNvPr id="30" name="Text 24">
            <a:extLst>
              <a:ext uri="{FF2B5EF4-FFF2-40B4-BE49-F238E27FC236}">
                <a16:creationId xmlns:a16="http://schemas.microsoft.com/office/drawing/2014/main" id="{4EE91FA7-17C2-BA52-9B56-BF64065FC405}"/>
              </a:ext>
            </a:extLst>
          </p:cNvPr>
          <p:cNvSpPr/>
          <p:nvPr/>
        </p:nvSpPr>
        <p:spPr>
          <a:xfrm>
            <a:off x="11475720" y="6473952"/>
            <a:ext cx="320040" cy="201168"/>
          </a:xfrm>
          <a:prstGeom prst="rect">
            <a:avLst/>
          </a:prstGeom>
          <a:noFill/>
          <a:ln/>
        </p:spPr>
        <p:txBody>
          <a:bodyPr wrap="square" lIns="0" tIns="0" rIns="0" bIns="0" rtlCol="0" anchor="ctr"/>
          <a:lstStyle/>
          <a:p>
            <a:pPr marL="0" indent="0" algn="r">
              <a:buNone/>
            </a:pPr>
            <a:r>
              <a:rPr lang="en-US" sz="1200">
                <a:solidFill>
                  <a:schemeClr val="bg1"/>
                </a:solidFill>
              </a:rPr>
              <a:t>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1"/>
          <p:cNvSpPr/>
          <p:nvPr/>
        </p:nvSpPr>
        <p:spPr>
          <a:xfrm>
            <a:off x="3408426" y="163068"/>
            <a:ext cx="5737860" cy="883920"/>
          </a:xfrm>
          <a:prstGeom prst="rect">
            <a:avLst/>
          </a:prstGeom>
          <a:noFill/>
          <a:ln/>
        </p:spPr>
        <p:txBody>
          <a:bodyPr wrap="square" lIns="0" tIns="0" rIns="0" bIns="0" rtlCol="0" anchor="ctr">
            <a:normAutofit/>
          </a:bodyPr>
          <a:lstStyle/>
          <a:p>
            <a:r>
              <a:rPr lang="en-US" sz="3400" b="1">
                <a:solidFill>
                  <a:srgbClr val="0070C0"/>
                </a:solidFill>
                <a:latin typeface="Aptos Display" pitchFamily="34" charset="0"/>
                <a:ea typeface="Aptos Display" pitchFamily="34" charset="-122"/>
                <a:cs typeface="Aptos Display" pitchFamily="34" charset="-120"/>
              </a:rPr>
              <a:t>Recommended Board Actions </a:t>
            </a:r>
            <a:endParaRPr lang="en-US" sz="3400">
              <a:solidFill>
                <a:srgbClr val="0070C0"/>
              </a:solidFill>
            </a:endParaRPr>
          </a:p>
        </p:txBody>
      </p:sp>
      <p:sp>
        <p:nvSpPr>
          <p:cNvPr id="4" name="Text 2"/>
          <p:cNvSpPr/>
          <p:nvPr/>
        </p:nvSpPr>
        <p:spPr>
          <a:xfrm>
            <a:off x="2560320" y="1099566"/>
            <a:ext cx="9052560" cy="320040"/>
          </a:xfrm>
          <a:prstGeom prst="rect">
            <a:avLst/>
          </a:prstGeom>
          <a:noFill/>
          <a:ln/>
        </p:spPr>
        <p:txBody>
          <a:bodyPr wrap="square" lIns="0" tIns="0" rIns="0" bIns="0" rtlCol="0" anchor="ctr">
            <a:normAutofit/>
          </a:bodyPr>
          <a:lstStyle/>
          <a:p>
            <a:pPr marL="0" indent="0" algn="l">
              <a:buNone/>
            </a:pPr>
            <a:r>
              <a:rPr lang="en-US" sz="1600">
                <a:solidFill>
                  <a:srgbClr val="374151"/>
                </a:solidFill>
                <a:latin typeface="Aptos" pitchFamily="34" charset="0"/>
                <a:ea typeface="Aptos" pitchFamily="34" charset="-122"/>
                <a:cs typeface="Aptos" pitchFamily="34" charset="-120"/>
              </a:rPr>
              <a:t>Leland Thompson Treatment Plant Valve, Electrical, and Controls Upgrade Project</a:t>
            </a:r>
            <a:endParaRPr lang="en-US" sz="1600"/>
          </a:p>
        </p:txBody>
      </p:sp>
      <p:sp>
        <p:nvSpPr>
          <p:cNvPr id="5" name="Shape 3"/>
          <p:cNvSpPr/>
          <p:nvPr/>
        </p:nvSpPr>
        <p:spPr>
          <a:xfrm>
            <a:off x="502920" y="1481328"/>
            <a:ext cx="11109960" cy="0"/>
          </a:xfrm>
          <a:prstGeom prst="line">
            <a:avLst/>
          </a:prstGeom>
          <a:noFill/>
          <a:ln w="12700">
            <a:solidFill>
              <a:srgbClr val="E5E7EB"/>
            </a:solidFill>
            <a:prstDash val="solid"/>
          </a:ln>
        </p:spPr>
        <p:txBody>
          <a:bodyPr/>
          <a:lstStyle/>
          <a:p>
            <a:endParaRPr lang="en-US"/>
          </a:p>
        </p:txBody>
      </p:sp>
      <p:sp>
        <p:nvSpPr>
          <p:cNvPr id="6" name="Shape 4"/>
          <p:cNvSpPr/>
          <p:nvPr/>
        </p:nvSpPr>
        <p:spPr>
          <a:xfrm>
            <a:off x="502920" y="1783080"/>
            <a:ext cx="3200400" cy="1645920"/>
          </a:xfrm>
          <a:prstGeom prst="roundRect">
            <a:avLst>
              <a:gd name="adj" fmla="val 8889"/>
            </a:avLst>
          </a:prstGeom>
          <a:solidFill>
            <a:srgbClr val="DDF7F2"/>
          </a:solidFill>
          <a:ln w="12700">
            <a:solidFill>
              <a:srgbClr val="0EA58E"/>
            </a:solidFill>
            <a:prstDash val="solid"/>
          </a:ln>
          <a:effectLst>
            <a:outerShdw blurRad="12700" dist="50800" dir="2700000" algn="bl" rotWithShape="0">
              <a:srgbClr val="D1D5DB">
                <a:alpha val="18000"/>
              </a:srgbClr>
            </a:outerShdw>
          </a:effectLst>
        </p:spPr>
        <p:txBody>
          <a:bodyPr/>
          <a:lstStyle/>
          <a:p>
            <a:endParaRPr lang="en-US"/>
          </a:p>
        </p:txBody>
      </p:sp>
      <p:sp>
        <p:nvSpPr>
          <p:cNvPr id="7" name="Text 5"/>
          <p:cNvSpPr/>
          <p:nvPr/>
        </p:nvSpPr>
        <p:spPr>
          <a:xfrm>
            <a:off x="1392174" y="1933957"/>
            <a:ext cx="2697480" cy="320040"/>
          </a:xfrm>
          <a:prstGeom prst="rect">
            <a:avLst/>
          </a:prstGeom>
          <a:noFill/>
          <a:ln/>
        </p:spPr>
        <p:txBody>
          <a:bodyPr wrap="square" lIns="0" tIns="0" rIns="0" bIns="0" rtlCol="0" anchor="ctr">
            <a:normAutofit lnSpcReduction="10000"/>
          </a:bodyPr>
          <a:lstStyle/>
          <a:p>
            <a:pPr marL="0" indent="0" algn="l">
              <a:buNone/>
            </a:pPr>
            <a:r>
              <a:rPr lang="en-US" sz="2200" b="1">
                <a:solidFill>
                  <a:srgbClr val="0B2A3D"/>
                </a:solidFill>
                <a:latin typeface="Aptos" pitchFamily="34" charset="0"/>
                <a:ea typeface="Aptos" pitchFamily="34" charset="-122"/>
                <a:cs typeface="Aptos" pitchFamily="34" charset="-120"/>
              </a:rPr>
              <a:t>Approve Project</a:t>
            </a:r>
            <a:endParaRPr lang="en-US" sz="2200"/>
          </a:p>
        </p:txBody>
      </p:sp>
      <p:sp>
        <p:nvSpPr>
          <p:cNvPr id="8" name="Text 6"/>
          <p:cNvSpPr/>
          <p:nvPr/>
        </p:nvSpPr>
        <p:spPr>
          <a:xfrm>
            <a:off x="1284732" y="2484121"/>
            <a:ext cx="2697480" cy="457200"/>
          </a:xfrm>
          <a:prstGeom prst="rect">
            <a:avLst/>
          </a:prstGeom>
          <a:noFill/>
          <a:ln/>
        </p:spPr>
        <p:txBody>
          <a:bodyPr wrap="square" lIns="0" tIns="0" rIns="0" bIns="0" rtlCol="0" anchor="ctr">
            <a:normAutofit lnSpcReduction="10000"/>
          </a:bodyPr>
          <a:lstStyle/>
          <a:p>
            <a:pPr marL="0" indent="0" algn="l">
              <a:buNone/>
            </a:pPr>
            <a:r>
              <a:rPr lang="en-US" sz="3200" b="1">
                <a:solidFill>
                  <a:srgbClr val="0EA58E"/>
                </a:solidFill>
                <a:latin typeface="Aptos" pitchFamily="34" charset="0"/>
                <a:ea typeface="Aptos" pitchFamily="34" charset="-122"/>
                <a:cs typeface="Aptos" pitchFamily="34" charset="-120"/>
              </a:rPr>
              <a:t>$469,000</a:t>
            </a:r>
            <a:endParaRPr lang="en-US" sz="3200"/>
          </a:p>
        </p:txBody>
      </p:sp>
      <p:sp>
        <p:nvSpPr>
          <p:cNvPr id="9" name="Text 7"/>
          <p:cNvSpPr/>
          <p:nvPr/>
        </p:nvSpPr>
        <p:spPr>
          <a:xfrm>
            <a:off x="710946" y="2247138"/>
            <a:ext cx="2697480" cy="1110996"/>
          </a:xfrm>
          <a:prstGeom prst="rect">
            <a:avLst/>
          </a:prstGeom>
          <a:noFill/>
          <a:ln/>
        </p:spPr>
        <p:txBody>
          <a:bodyPr wrap="square" lIns="0" tIns="0" rIns="0" bIns="0" rtlCol="0" anchor="ctr">
            <a:normAutofit lnSpcReduction="10000"/>
          </a:bodyPr>
          <a:lstStyle/>
          <a:p>
            <a:pPr marL="0" indent="0" algn="ctr">
              <a:buNone/>
            </a:pPr>
            <a:r>
              <a:rPr lang="en-US" sz="1250">
                <a:solidFill>
                  <a:srgbClr val="374151"/>
                </a:solidFill>
                <a:latin typeface="Aptos" pitchFamily="34" charset="0"/>
                <a:ea typeface="Aptos" pitchFamily="34" charset="-122"/>
                <a:cs typeface="Aptos" pitchFamily="34" charset="-120"/>
              </a:rPr>
              <a:t>            In total not-to-exceed</a:t>
            </a:r>
          </a:p>
          <a:p>
            <a:pPr marL="0" indent="0" algn="ctr">
              <a:buNone/>
            </a:pPr>
            <a:endParaRPr lang="en-US" sz="1250"/>
          </a:p>
          <a:p>
            <a:pPr marL="0" indent="0" algn="ctr">
              <a:buNone/>
            </a:pPr>
            <a:endParaRPr lang="en-US" sz="1250"/>
          </a:p>
          <a:p>
            <a:pPr marL="0" indent="0" algn="ctr">
              <a:buNone/>
            </a:pPr>
            <a:endParaRPr lang="en-US" sz="1250"/>
          </a:p>
          <a:p>
            <a:pPr marL="0" indent="0" algn="ctr">
              <a:buNone/>
            </a:pPr>
            <a:r>
              <a:rPr lang="en-US" sz="1250">
                <a:solidFill>
                  <a:srgbClr val="374151"/>
                </a:solidFill>
                <a:latin typeface="Aptos" pitchFamily="34" charset="0"/>
                <a:ea typeface="Aptos" pitchFamily="34" charset="-122"/>
                <a:cs typeface="Aptos" pitchFamily="34" charset="-120"/>
              </a:rPr>
              <a:t>     including 10% contingency and        rounding adjustment</a:t>
            </a:r>
            <a:endParaRPr lang="en-US" sz="1250"/>
          </a:p>
        </p:txBody>
      </p:sp>
      <p:sp>
        <p:nvSpPr>
          <p:cNvPr id="10" name="Shape 8"/>
          <p:cNvSpPr/>
          <p:nvPr/>
        </p:nvSpPr>
        <p:spPr>
          <a:xfrm>
            <a:off x="3954780" y="1783080"/>
            <a:ext cx="3657600" cy="1645920"/>
          </a:xfrm>
          <a:prstGeom prst="roundRect">
            <a:avLst>
              <a:gd name="adj" fmla="val 8889"/>
            </a:avLst>
          </a:prstGeom>
          <a:solidFill>
            <a:srgbClr val="FFFFFF"/>
          </a:solidFill>
          <a:ln w="12700">
            <a:solidFill>
              <a:srgbClr val="E5E7EB"/>
            </a:solidFill>
            <a:prstDash val="solid"/>
          </a:ln>
          <a:effectLst>
            <a:outerShdw blurRad="12700" dist="50800" dir="2700000" algn="bl" rotWithShape="0">
              <a:srgbClr val="D1D5DB">
                <a:alpha val="18000"/>
              </a:srgbClr>
            </a:outerShdw>
          </a:effectLst>
        </p:spPr>
        <p:txBody>
          <a:bodyPr/>
          <a:lstStyle/>
          <a:p>
            <a:endParaRPr lang="en-US"/>
          </a:p>
        </p:txBody>
      </p:sp>
      <p:sp>
        <p:nvSpPr>
          <p:cNvPr id="11" name="Shape 9"/>
          <p:cNvSpPr/>
          <p:nvPr/>
        </p:nvSpPr>
        <p:spPr>
          <a:xfrm>
            <a:off x="4233672" y="1947672"/>
            <a:ext cx="384048" cy="384048"/>
          </a:xfrm>
          <a:prstGeom prst="ellipse">
            <a:avLst/>
          </a:prstGeom>
          <a:solidFill>
            <a:srgbClr val="2F62D7"/>
          </a:solidFill>
          <a:ln w="12700">
            <a:solidFill>
              <a:srgbClr val="2F62D7"/>
            </a:solidFill>
            <a:prstDash val="solid"/>
          </a:ln>
        </p:spPr>
        <p:txBody>
          <a:bodyPr/>
          <a:lstStyle/>
          <a:p>
            <a:endParaRPr lang="en-US"/>
          </a:p>
        </p:txBody>
      </p:sp>
      <p:sp>
        <p:nvSpPr>
          <p:cNvPr id="12" name="Text 10"/>
          <p:cNvSpPr/>
          <p:nvPr/>
        </p:nvSpPr>
        <p:spPr>
          <a:xfrm>
            <a:off x="4224528" y="1965960"/>
            <a:ext cx="384048" cy="365760"/>
          </a:xfrm>
          <a:prstGeom prst="rect">
            <a:avLst/>
          </a:prstGeom>
          <a:noFill/>
          <a:ln/>
        </p:spPr>
        <p:txBody>
          <a:bodyPr wrap="square" lIns="0" tIns="0" rIns="0" bIns="0" rtlCol="0" anchor="ctr">
            <a:normAutofit/>
          </a:bodyPr>
          <a:lstStyle/>
          <a:p>
            <a:pPr marL="0" indent="0" algn="ctr">
              <a:buNone/>
            </a:pPr>
            <a:r>
              <a:rPr lang="en-US" sz="1300" b="1">
                <a:solidFill>
                  <a:srgbClr val="FFFFFF"/>
                </a:solidFill>
                <a:latin typeface="Aptos" pitchFamily="34" charset="0"/>
              </a:rPr>
              <a:t>2</a:t>
            </a:r>
            <a:endParaRPr lang="en-US" sz="1300"/>
          </a:p>
        </p:txBody>
      </p:sp>
      <p:sp>
        <p:nvSpPr>
          <p:cNvPr id="13" name="Text 11"/>
          <p:cNvSpPr/>
          <p:nvPr/>
        </p:nvSpPr>
        <p:spPr>
          <a:xfrm>
            <a:off x="4709160" y="1815083"/>
            <a:ext cx="2865122" cy="1563625"/>
          </a:xfrm>
          <a:prstGeom prst="rect">
            <a:avLst/>
          </a:prstGeom>
          <a:noFill/>
          <a:ln/>
        </p:spPr>
        <p:txBody>
          <a:bodyPr wrap="square" lIns="0" tIns="0" rIns="0" bIns="0" rtlCol="0" anchor="ctr">
            <a:normAutofit/>
          </a:bodyPr>
          <a:lstStyle/>
          <a:p>
            <a:pPr marL="0" indent="0" algn="l">
              <a:buNone/>
            </a:pPr>
            <a:r>
              <a:rPr lang="en-US" sz="2000" b="1">
                <a:solidFill>
                  <a:srgbClr val="0B2A3D"/>
                </a:solidFill>
                <a:latin typeface="Aptos" pitchFamily="34" charset="0"/>
                <a:ea typeface="Aptos" pitchFamily="34" charset="-122"/>
                <a:cs typeface="Aptos" pitchFamily="34" charset="-120"/>
              </a:rPr>
              <a:t>Add project cost of $469,000 to the FY 26|27 Water Capital Improvement Project Budget</a:t>
            </a:r>
            <a:endParaRPr lang="en-US" sz="2000"/>
          </a:p>
        </p:txBody>
      </p:sp>
      <p:sp>
        <p:nvSpPr>
          <p:cNvPr id="15" name="Shape 13"/>
          <p:cNvSpPr/>
          <p:nvPr/>
        </p:nvSpPr>
        <p:spPr>
          <a:xfrm>
            <a:off x="7848600" y="1783080"/>
            <a:ext cx="4084320" cy="1645920"/>
          </a:xfrm>
          <a:prstGeom prst="roundRect">
            <a:avLst>
              <a:gd name="adj" fmla="val 8889"/>
            </a:avLst>
          </a:prstGeom>
          <a:solidFill>
            <a:srgbClr val="E8F0FF"/>
          </a:solidFill>
          <a:ln w="12700">
            <a:solidFill>
              <a:srgbClr val="2F62D7"/>
            </a:solidFill>
            <a:prstDash val="solid"/>
          </a:ln>
          <a:effectLst>
            <a:outerShdw blurRad="12700" dist="50800" dir="2700000" algn="bl" rotWithShape="0">
              <a:srgbClr val="D1D5DB">
                <a:alpha val="18000"/>
              </a:srgbClr>
            </a:outerShdw>
          </a:effectLst>
        </p:spPr>
        <p:txBody>
          <a:bodyPr/>
          <a:lstStyle/>
          <a:p>
            <a:endParaRPr lang="en-US"/>
          </a:p>
        </p:txBody>
      </p:sp>
      <p:sp>
        <p:nvSpPr>
          <p:cNvPr id="16" name="Shape 14"/>
          <p:cNvSpPr/>
          <p:nvPr/>
        </p:nvSpPr>
        <p:spPr>
          <a:xfrm>
            <a:off x="8007096" y="1863090"/>
            <a:ext cx="384048" cy="384048"/>
          </a:xfrm>
          <a:prstGeom prst="ellipse">
            <a:avLst/>
          </a:prstGeom>
          <a:solidFill>
            <a:srgbClr val="0EA58E"/>
          </a:solidFill>
          <a:ln w="12700">
            <a:solidFill>
              <a:srgbClr val="0EA58E"/>
            </a:solidFill>
            <a:prstDash val="solid"/>
          </a:ln>
        </p:spPr>
        <p:txBody>
          <a:bodyPr/>
          <a:lstStyle/>
          <a:p>
            <a:endParaRPr lang="en-US"/>
          </a:p>
        </p:txBody>
      </p:sp>
      <p:sp>
        <p:nvSpPr>
          <p:cNvPr id="17" name="Text 15"/>
          <p:cNvSpPr/>
          <p:nvPr/>
        </p:nvSpPr>
        <p:spPr>
          <a:xfrm>
            <a:off x="8008620" y="1874520"/>
            <a:ext cx="384048" cy="365760"/>
          </a:xfrm>
          <a:prstGeom prst="rect">
            <a:avLst/>
          </a:prstGeom>
          <a:noFill/>
          <a:ln/>
        </p:spPr>
        <p:txBody>
          <a:bodyPr wrap="square" lIns="0" tIns="0" rIns="0" bIns="0" rtlCol="0" anchor="ctr">
            <a:normAutofit/>
          </a:bodyPr>
          <a:lstStyle/>
          <a:p>
            <a:pPr marL="0" indent="0" algn="ctr">
              <a:buNone/>
            </a:pPr>
            <a:r>
              <a:rPr lang="en-US" sz="1300" b="1">
                <a:solidFill>
                  <a:srgbClr val="FFFFFF"/>
                </a:solidFill>
                <a:latin typeface="Aptos" pitchFamily="34" charset="0"/>
              </a:rPr>
              <a:t>3</a:t>
            </a:r>
            <a:endParaRPr lang="en-US" sz="1300"/>
          </a:p>
        </p:txBody>
      </p:sp>
      <p:sp>
        <p:nvSpPr>
          <p:cNvPr id="18" name="Text 16"/>
          <p:cNvSpPr/>
          <p:nvPr/>
        </p:nvSpPr>
        <p:spPr>
          <a:xfrm>
            <a:off x="8432293" y="1711071"/>
            <a:ext cx="3457954" cy="2059687"/>
          </a:xfrm>
          <a:prstGeom prst="rect">
            <a:avLst/>
          </a:prstGeom>
          <a:noFill/>
          <a:ln/>
        </p:spPr>
        <p:txBody>
          <a:bodyPr wrap="square" lIns="0" tIns="0" rIns="0" bIns="0" rtlCol="0" anchor="ctr">
            <a:normAutofit fontScale="92500" lnSpcReduction="10000"/>
          </a:bodyPr>
          <a:lstStyle/>
          <a:p>
            <a:r>
              <a:rPr lang="en-US" sz="2200" b="1">
                <a:solidFill>
                  <a:srgbClr val="0B2A3D"/>
                </a:solidFill>
                <a:latin typeface="Aptos" pitchFamily="34" charset="0"/>
              </a:rPr>
              <a:t>Authorize </a:t>
            </a:r>
            <a:r>
              <a:rPr lang="en-US" sz="2200" b="1">
                <a:solidFill>
                  <a:srgbClr val="374151"/>
                </a:solidFill>
                <a:latin typeface="Aptos" pitchFamily="34" charset="0"/>
                <a:ea typeface="Aptos" pitchFamily="34" charset="-122"/>
                <a:cs typeface="Aptos" pitchFamily="34" charset="-120"/>
              </a:rPr>
              <a:t>$170,150 from Line Item 72 - SCADA Replacement </a:t>
            </a:r>
            <a:r>
              <a:rPr lang="en-US" sz="2200" b="1"/>
              <a:t>to fund the Stellar Technology &amp; Automation (S-TEK) portion of the project</a:t>
            </a:r>
          </a:p>
          <a:p>
            <a:pPr marL="0" indent="0" algn="l">
              <a:buNone/>
            </a:pPr>
            <a:r>
              <a:rPr lang="en-US" sz="2000" b="1">
                <a:solidFill>
                  <a:srgbClr val="0B2A3D"/>
                </a:solidFill>
                <a:latin typeface="Aptos" pitchFamily="34" charset="0"/>
              </a:rPr>
              <a:t> </a:t>
            </a:r>
            <a:endParaRPr lang="en-US" sz="2000"/>
          </a:p>
        </p:txBody>
      </p:sp>
      <p:sp>
        <p:nvSpPr>
          <p:cNvPr id="19" name="Text 17"/>
          <p:cNvSpPr/>
          <p:nvPr/>
        </p:nvSpPr>
        <p:spPr>
          <a:xfrm>
            <a:off x="8290560" y="2464308"/>
            <a:ext cx="3048000" cy="676656"/>
          </a:xfrm>
          <a:prstGeom prst="rect">
            <a:avLst/>
          </a:prstGeom>
          <a:noFill/>
          <a:ln/>
        </p:spPr>
        <p:txBody>
          <a:bodyPr wrap="square" lIns="0" tIns="0" rIns="0" bIns="0" rtlCol="0" anchor="t">
            <a:normAutofit/>
          </a:bodyPr>
          <a:lstStyle/>
          <a:p>
            <a:pPr marL="0" indent="0" algn="l">
              <a:buNone/>
            </a:pPr>
            <a:endParaRPr lang="en-US" sz="1420"/>
          </a:p>
        </p:txBody>
      </p:sp>
      <p:sp>
        <p:nvSpPr>
          <p:cNvPr id="23" name="Text 21"/>
          <p:cNvSpPr/>
          <p:nvPr/>
        </p:nvSpPr>
        <p:spPr>
          <a:xfrm>
            <a:off x="685800" y="4297680"/>
            <a:ext cx="1417320" cy="347472"/>
          </a:xfrm>
          <a:prstGeom prst="rect">
            <a:avLst/>
          </a:prstGeom>
          <a:noFill/>
          <a:ln/>
        </p:spPr>
        <p:txBody>
          <a:bodyPr wrap="square" lIns="0" tIns="0" rIns="0" bIns="0" rtlCol="0" anchor="ctr">
            <a:normAutofit/>
          </a:bodyPr>
          <a:lstStyle/>
          <a:p>
            <a:pPr marL="0" indent="0" algn="ctr">
              <a:buNone/>
            </a:pPr>
            <a:r>
              <a:rPr lang="en-US" sz="2100" b="1">
                <a:solidFill>
                  <a:srgbClr val="FFFFFF"/>
                </a:solidFill>
                <a:latin typeface="Aptos" pitchFamily="34" charset="0"/>
                <a:ea typeface="Aptos" pitchFamily="34" charset="-122"/>
                <a:cs typeface="Aptos" pitchFamily="34" charset="-120"/>
              </a:rPr>
              <a:t>$170,150</a:t>
            </a:r>
            <a:endParaRPr lang="en-US" sz="2100"/>
          </a:p>
        </p:txBody>
      </p:sp>
      <p:sp>
        <p:nvSpPr>
          <p:cNvPr id="24" name="Text 22"/>
          <p:cNvSpPr/>
          <p:nvPr/>
        </p:nvSpPr>
        <p:spPr>
          <a:xfrm>
            <a:off x="685800" y="4663440"/>
            <a:ext cx="1417320" cy="228600"/>
          </a:xfrm>
          <a:prstGeom prst="rect">
            <a:avLst/>
          </a:prstGeom>
          <a:noFill/>
          <a:ln/>
        </p:spPr>
        <p:txBody>
          <a:bodyPr wrap="square" lIns="0" tIns="0" rIns="0" bIns="0" rtlCol="0" anchor="ctr">
            <a:normAutofit/>
          </a:bodyPr>
          <a:lstStyle/>
          <a:p>
            <a:pPr marL="0" indent="0" algn="ctr">
              <a:buNone/>
            </a:pPr>
            <a:r>
              <a:rPr lang="en-US" sz="1150" b="1">
                <a:solidFill>
                  <a:srgbClr val="FFFFFF"/>
                </a:solidFill>
                <a:latin typeface="Aptos" pitchFamily="34" charset="0"/>
                <a:ea typeface="Aptos" pitchFamily="34" charset="-122"/>
                <a:cs typeface="Aptos" pitchFamily="34" charset="-120"/>
              </a:rPr>
              <a:t>Line Item 72</a:t>
            </a:r>
            <a:endParaRPr lang="en-US" sz="1150"/>
          </a:p>
        </p:txBody>
      </p:sp>
      <p:sp>
        <p:nvSpPr>
          <p:cNvPr id="27" name="Shape 25"/>
          <p:cNvSpPr/>
          <p:nvPr/>
        </p:nvSpPr>
        <p:spPr>
          <a:xfrm>
            <a:off x="310134" y="4059805"/>
            <a:ext cx="4884420" cy="2085093"/>
          </a:xfrm>
          <a:prstGeom prst="roundRect">
            <a:avLst>
              <a:gd name="adj" fmla="val 18182"/>
            </a:avLst>
          </a:prstGeom>
          <a:solidFill>
            <a:srgbClr val="FFC000"/>
          </a:solidFill>
          <a:ln w="12700">
            <a:solidFill>
              <a:srgbClr val="E5E7EB"/>
            </a:solidFill>
            <a:prstDash val="solid"/>
          </a:ln>
          <a:effectLst>
            <a:outerShdw blurRad="12700" dist="50800" dir="2700000" algn="bl" rotWithShape="0">
              <a:srgbClr val="D1D5DB">
                <a:alpha val="18000"/>
              </a:srgbClr>
            </a:outerShdw>
          </a:effectLst>
        </p:spPr>
        <p:txBody>
          <a:bodyPr/>
          <a:lstStyle/>
          <a:p>
            <a:pPr lvl="0"/>
            <a:endParaRPr lang="en-US"/>
          </a:p>
          <a:p>
            <a:pPr lvl="0"/>
            <a:endParaRPr lang="en-US"/>
          </a:p>
          <a:p>
            <a:pPr lvl="0"/>
            <a:r>
              <a:rPr lang="en-US" sz="2000" b="1"/>
              <a:t>Approve a FY 26|27 budget amendment appropriating $298,850 from Water Fund Unrestricted Operating Reserves to fund the remaining project costs.</a:t>
            </a:r>
          </a:p>
        </p:txBody>
      </p:sp>
      <p:sp>
        <p:nvSpPr>
          <p:cNvPr id="31" name="Text 29"/>
          <p:cNvSpPr/>
          <p:nvPr/>
        </p:nvSpPr>
        <p:spPr>
          <a:xfrm>
            <a:off x="6096000" y="3424427"/>
            <a:ext cx="5367528" cy="626365"/>
          </a:xfrm>
          <a:prstGeom prst="rect">
            <a:avLst/>
          </a:prstGeom>
          <a:noFill/>
          <a:ln/>
        </p:spPr>
        <p:txBody>
          <a:bodyPr wrap="square" lIns="0" tIns="0" rIns="0" bIns="0" rtlCol="0" anchor="ctr">
            <a:normAutofit/>
          </a:bodyPr>
          <a:lstStyle/>
          <a:p>
            <a:pPr algn="ctr"/>
            <a:r>
              <a:rPr lang="en-US" sz="2000" b="1">
                <a:solidFill>
                  <a:srgbClr val="0B2A3D"/>
                </a:solidFill>
                <a:latin typeface="Aptos" pitchFamily="34" charset="0"/>
                <a:ea typeface="Aptos" pitchFamily="34" charset="-122"/>
                <a:cs typeface="Aptos" pitchFamily="34" charset="-120"/>
              </a:rPr>
              <a:t> Authorize GM to Issue Vendor Purchase Orders and Agreements with</a:t>
            </a:r>
            <a:endParaRPr lang="en-US" sz="2000"/>
          </a:p>
        </p:txBody>
      </p:sp>
      <p:sp>
        <p:nvSpPr>
          <p:cNvPr id="32" name="Shape 30"/>
          <p:cNvSpPr/>
          <p:nvPr/>
        </p:nvSpPr>
        <p:spPr>
          <a:xfrm>
            <a:off x="5989320" y="4050792"/>
            <a:ext cx="5623560" cy="2423160"/>
          </a:xfrm>
          <a:prstGeom prst="roundRect">
            <a:avLst>
              <a:gd name="adj" fmla="val 6038"/>
            </a:avLst>
          </a:prstGeom>
          <a:solidFill>
            <a:srgbClr val="FFFFFF"/>
          </a:solidFill>
          <a:ln w="12700">
            <a:solidFill>
              <a:srgbClr val="E5E7EB"/>
            </a:solidFill>
            <a:prstDash val="solid"/>
          </a:ln>
          <a:effectLst>
            <a:outerShdw blurRad="12700" dist="50800" dir="2700000" algn="bl" rotWithShape="0">
              <a:srgbClr val="D1D5DB">
                <a:alpha val="18000"/>
              </a:srgbClr>
            </a:outerShdw>
          </a:effectLst>
        </p:spPr>
        <p:txBody>
          <a:bodyPr/>
          <a:lstStyle/>
          <a:p>
            <a:endParaRPr lang="en-US"/>
          </a:p>
        </p:txBody>
      </p:sp>
      <p:sp>
        <p:nvSpPr>
          <p:cNvPr id="33" name="Shape 31"/>
          <p:cNvSpPr/>
          <p:nvPr/>
        </p:nvSpPr>
        <p:spPr>
          <a:xfrm>
            <a:off x="6236208" y="4279392"/>
            <a:ext cx="384048" cy="384048"/>
          </a:xfrm>
          <a:prstGeom prst="ellipse">
            <a:avLst/>
          </a:prstGeom>
          <a:solidFill>
            <a:srgbClr val="0EA58E"/>
          </a:solidFill>
          <a:ln w="12700">
            <a:solidFill>
              <a:srgbClr val="0EA58E"/>
            </a:solidFill>
            <a:prstDash val="solid"/>
          </a:ln>
        </p:spPr>
        <p:txBody>
          <a:bodyPr/>
          <a:lstStyle/>
          <a:p>
            <a:endParaRPr lang="en-US"/>
          </a:p>
        </p:txBody>
      </p:sp>
      <p:sp>
        <p:nvSpPr>
          <p:cNvPr id="34" name="Text 32"/>
          <p:cNvSpPr/>
          <p:nvPr/>
        </p:nvSpPr>
        <p:spPr>
          <a:xfrm>
            <a:off x="6236208" y="4288536"/>
            <a:ext cx="384048" cy="365760"/>
          </a:xfrm>
          <a:prstGeom prst="rect">
            <a:avLst/>
          </a:prstGeom>
          <a:noFill/>
          <a:ln/>
        </p:spPr>
        <p:txBody>
          <a:bodyPr wrap="square" lIns="0" tIns="0" rIns="0" bIns="0" rtlCol="0" anchor="ctr">
            <a:normAutofit/>
          </a:bodyPr>
          <a:lstStyle/>
          <a:p>
            <a:pPr marL="0" indent="0" algn="ctr">
              <a:buNone/>
            </a:pPr>
            <a:r>
              <a:rPr lang="en-US" sz="1300"/>
              <a:t>5</a:t>
            </a:r>
          </a:p>
        </p:txBody>
      </p:sp>
      <p:sp>
        <p:nvSpPr>
          <p:cNvPr id="35" name="Text 33"/>
          <p:cNvSpPr/>
          <p:nvPr/>
        </p:nvSpPr>
        <p:spPr>
          <a:xfrm>
            <a:off x="6720840" y="4224528"/>
            <a:ext cx="3017520" cy="292608"/>
          </a:xfrm>
          <a:prstGeom prst="rect">
            <a:avLst/>
          </a:prstGeom>
          <a:noFill/>
          <a:ln/>
        </p:spPr>
        <p:txBody>
          <a:bodyPr wrap="square" lIns="0" tIns="0" rIns="0" bIns="0" rtlCol="0" anchor="ctr">
            <a:normAutofit/>
          </a:bodyPr>
          <a:lstStyle/>
          <a:p>
            <a:pPr marL="0" indent="0" algn="l">
              <a:buNone/>
            </a:pPr>
            <a:r>
              <a:rPr lang="en-US" sz="1750" b="1">
                <a:solidFill>
                  <a:srgbClr val="0B2A3D"/>
                </a:solidFill>
                <a:latin typeface="Aptos" pitchFamily="34" charset="0"/>
                <a:ea typeface="Aptos" pitchFamily="34" charset="-122"/>
                <a:cs typeface="Aptos" pitchFamily="34" charset="-120"/>
              </a:rPr>
              <a:t>Southwest Valve &amp; Equipment</a:t>
            </a:r>
            <a:endParaRPr lang="en-US" sz="1750"/>
          </a:p>
        </p:txBody>
      </p:sp>
      <p:sp>
        <p:nvSpPr>
          <p:cNvPr id="36" name="Text 34"/>
          <p:cNvSpPr/>
          <p:nvPr/>
        </p:nvSpPr>
        <p:spPr>
          <a:xfrm>
            <a:off x="10104120" y="4224528"/>
            <a:ext cx="1234440" cy="292608"/>
          </a:xfrm>
          <a:prstGeom prst="rect">
            <a:avLst/>
          </a:prstGeom>
          <a:noFill/>
          <a:ln/>
        </p:spPr>
        <p:txBody>
          <a:bodyPr wrap="square" lIns="0" tIns="0" rIns="0" bIns="0" rtlCol="0" anchor="ctr">
            <a:normAutofit/>
          </a:bodyPr>
          <a:lstStyle/>
          <a:p>
            <a:pPr marL="0" indent="0" algn="r">
              <a:buNone/>
            </a:pPr>
            <a:r>
              <a:rPr lang="en-US" sz="1750" b="1">
                <a:solidFill>
                  <a:srgbClr val="0EA58E"/>
                </a:solidFill>
                <a:latin typeface="Aptos" pitchFamily="34" charset="0"/>
                <a:ea typeface="Aptos" pitchFamily="34" charset="-122"/>
                <a:cs typeface="Aptos" pitchFamily="34" charset="-120"/>
              </a:rPr>
              <a:t>$209,563.87</a:t>
            </a:r>
            <a:endParaRPr lang="en-US" sz="1750"/>
          </a:p>
        </p:txBody>
      </p:sp>
      <p:sp>
        <p:nvSpPr>
          <p:cNvPr id="37" name="Text 35"/>
          <p:cNvSpPr/>
          <p:nvPr/>
        </p:nvSpPr>
        <p:spPr>
          <a:xfrm>
            <a:off x="6720840" y="4572000"/>
            <a:ext cx="4526280" cy="256032"/>
          </a:xfrm>
          <a:prstGeom prst="rect">
            <a:avLst/>
          </a:prstGeom>
          <a:noFill/>
          <a:ln/>
        </p:spPr>
        <p:txBody>
          <a:bodyPr wrap="square" lIns="0" tIns="0" rIns="0" bIns="0" rtlCol="0" anchor="ctr">
            <a:normAutofit/>
          </a:bodyPr>
          <a:lstStyle/>
          <a:p>
            <a:pPr marL="0" indent="0" algn="l">
              <a:buNone/>
            </a:pPr>
            <a:r>
              <a:rPr lang="en-US" sz="1280">
                <a:solidFill>
                  <a:srgbClr val="374151"/>
                </a:solidFill>
                <a:latin typeface="Aptos" pitchFamily="34" charset="0"/>
                <a:ea typeface="Aptos" pitchFamily="34" charset="-122"/>
                <a:cs typeface="Aptos" pitchFamily="34" charset="-120"/>
              </a:rPr>
              <a:t>Purchase order for Pratt valves and Rotork actuators.</a:t>
            </a:r>
            <a:endParaRPr lang="en-US" sz="1280"/>
          </a:p>
        </p:txBody>
      </p:sp>
      <p:sp>
        <p:nvSpPr>
          <p:cNvPr id="38" name="Shape 36"/>
          <p:cNvSpPr/>
          <p:nvPr/>
        </p:nvSpPr>
        <p:spPr>
          <a:xfrm>
            <a:off x="6236208" y="4919472"/>
            <a:ext cx="5102352" cy="0"/>
          </a:xfrm>
          <a:prstGeom prst="line">
            <a:avLst/>
          </a:prstGeom>
          <a:noFill/>
          <a:ln w="12700">
            <a:solidFill>
              <a:srgbClr val="E5E7EB"/>
            </a:solidFill>
            <a:prstDash val="solid"/>
          </a:ln>
        </p:spPr>
        <p:txBody>
          <a:bodyPr/>
          <a:lstStyle/>
          <a:p>
            <a:endParaRPr lang="en-US"/>
          </a:p>
        </p:txBody>
      </p:sp>
      <p:sp>
        <p:nvSpPr>
          <p:cNvPr id="39" name="Shape 37"/>
          <p:cNvSpPr/>
          <p:nvPr/>
        </p:nvSpPr>
        <p:spPr>
          <a:xfrm>
            <a:off x="6236208" y="5065776"/>
            <a:ext cx="384048" cy="384048"/>
          </a:xfrm>
          <a:prstGeom prst="ellipse">
            <a:avLst/>
          </a:prstGeom>
          <a:solidFill>
            <a:srgbClr val="2F62D7"/>
          </a:solidFill>
          <a:ln w="12700">
            <a:solidFill>
              <a:srgbClr val="2F62D7"/>
            </a:solidFill>
            <a:prstDash val="solid"/>
          </a:ln>
        </p:spPr>
        <p:txBody>
          <a:bodyPr/>
          <a:lstStyle/>
          <a:p>
            <a:endParaRPr lang="en-US"/>
          </a:p>
        </p:txBody>
      </p:sp>
      <p:sp>
        <p:nvSpPr>
          <p:cNvPr id="40" name="Text 38"/>
          <p:cNvSpPr/>
          <p:nvPr/>
        </p:nvSpPr>
        <p:spPr>
          <a:xfrm>
            <a:off x="6236208" y="5074920"/>
            <a:ext cx="384048" cy="365760"/>
          </a:xfrm>
          <a:prstGeom prst="rect">
            <a:avLst/>
          </a:prstGeom>
          <a:noFill/>
          <a:ln/>
        </p:spPr>
        <p:txBody>
          <a:bodyPr wrap="square" lIns="0" tIns="0" rIns="0" bIns="0" rtlCol="0" anchor="ctr">
            <a:normAutofit/>
          </a:bodyPr>
          <a:lstStyle/>
          <a:p>
            <a:pPr marL="0" indent="0" algn="ctr">
              <a:buNone/>
            </a:pPr>
            <a:r>
              <a:rPr lang="en-US" sz="1300" b="1">
                <a:solidFill>
                  <a:srgbClr val="FFFFFF"/>
                </a:solidFill>
                <a:latin typeface="Aptos" pitchFamily="34" charset="0"/>
              </a:rPr>
              <a:t>6</a:t>
            </a:r>
            <a:endParaRPr lang="en-US" sz="1300"/>
          </a:p>
        </p:txBody>
      </p:sp>
      <p:sp>
        <p:nvSpPr>
          <p:cNvPr id="41" name="Text 39"/>
          <p:cNvSpPr/>
          <p:nvPr/>
        </p:nvSpPr>
        <p:spPr>
          <a:xfrm>
            <a:off x="6720840" y="5010912"/>
            <a:ext cx="3017520" cy="292608"/>
          </a:xfrm>
          <a:prstGeom prst="rect">
            <a:avLst/>
          </a:prstGeom>
          <a:noFill/>
          <a:ln/>
        </p:spPr>
        <p:txBody>
          <a:bodyPr wrap="square" lIns="0" tIns="0" rIns="0" bIns="0" rtlCol="0" anchor="ctr">
            <a:normAutofit fontScale="92500"/>
          </a:bodyPr>
          <a:lstStyle/>
          <a:p>
            <a:pPr marL="0" indent="0" algn="l">
              <a:buNone/>
            </a:pPr>
            <a:r>
              <a:rPr lang="en-US" sz="1750" b="1">
                <a:solidFill>
                  <a:srgbClr val="0B2A3D"/>
                </a:solidFill>
                <a:latin typeface="Aptos" pitchFamily="34" charset="0"/>
                <a:ea typeface="Aptos" pitchFamily="34" charset="-122"/>
                <a:cs typeface="Aptos" pitchFamily="34" charset="-120"/>
              </a:rPr>
              <a:t>Stellar Technology &amp; Automation</a:t>
            </a:r>
            <a:endParaRPr lang="en-US" sz="1750"/>
          </a:p>
        </p:txBody>
      </p:sp>
      <p:sp>
        <p:nvSpPr>
          <p:cNvPr id="42" name="Text 40"/>
          <p:cNvSpPr/>
          <p:nvPr/>
        </p:nvSpPr>
        <p:spPr>
          <a:xfrm>
            <a:off x="10104120" y="5010912"/>
            <a:ext cx="1234440" cy="292608"/>
          </a:xfrm>
          <a:prstGeom prst="rect">
            <a:avLst/>
          </a:prstGeom>
          <a:noFill/>
          <a:ln/>
        </p:spPr>
        <p:txBody>
          <a:bodyPr wrap="square" lIns="0" tIns="0" rIns="0" bIns="0" rtlCol="0" anchor="ctr">
            <a:normAutofit/>
          </a:bodyPr>
          <a:lstStyle/>
          <a:p>
            <a:pPr marL="0" indent="0" algn="r">
              <a:buNone/>
            </a:pPr>
            <a:r>
              <a:rPr lang="en-US" sz="1750" b="1">
                <a:solidFill>
                  <a:srgbClr val="2F62D7"/>
                </a:solidFill>
                <a:latin typeface="Aptos" pitchFamily="34" charset="0"/>
                <a:ea typeface="Aptos" pitchFamily="34" charset="-122"/>
                <a:cs typeface="Aptos" pitchFamily="34" charset="-120"/>
              </a:rPr>
              <a:t>$170,150.00</a:t>
            </a:r>
            <a:endParaRPr lang="en-US" sz="1750"/>
          </a:p>
        </p:txBody>
      </p:sp>
      <p:sp>
        <p:nvSpPr>
          <p:cNvPr id="43" name="Text 41"/>
          <p:cNvSpPr/>
          <p:nvPr/>
        </p:nvSpPr>
        <p:spPr>
          <a:xfrm>
            <a:off x="6720840" y="5358384"/>
            <a:ext cx="4526280" cy="256032"/>
          </a:xfrm>
          <a:prstGeom prst="rect">
            <a:avLst/>
          </a:prstGeom>
          <a:noFill/>
          <a:ln/>
        </p:spPr>
        <p:txBody>
          <a:bodyPr wrap="square" lIns="0" tIns="0" rIns="0" bIns="0" rtlCol="0" anchor="ctr">
            <a:normAutofit fontScale="85000" lnSpcReduction="10000"/>
          </a:bodyPr>
          <a:lstStyle/>
          <a:p>
            <a:pPr marL="0" indent="0" algn="l">
              <a:buNone/>
            </a:pPr>
            <a:r>
              <a:rPr lang="en-US" sz="1280">
                <a:solidFill>
                  <a:srgbClr val="374151"/>
                </a:solidFill>
                <a:latin typeface="Aptos" pitchFamily="34" charset="0"/>
                <a:ea typeface="Aptos" pitchFamily="34" charset="-122"/>
                <a:cs typeface="Aptos" pitchFamily="34" charset="-120"/>
              </a:rPr>
              <a:t>Agreement for PLC, SCADA, controls, programming, and commissioning.</a:t>
            </a:r>
            <a:endParaRPr lang="en-US" sz="1280"/>
          </a:p>
        </p:txBody>
      </p:sp>
      <p:sp>
        <p:nvSpPr>
          <p:cNvPr id="44" name="Shape 42"/>
          <p:cNvSpPr/>
          <p:nvPr/>
        </p:nvSpPr>
        <p:spPr>
          <a:xfrm>
            <a:off x="6236208" y="5742432"/>
            <a:ext cx="5102352" cy="0"/>
          </a:xfrm>
          <a:prstGeom prst="line">
            <a:avLst/>
          </a:prstGeom>
          <a:noFill/>
          <a:ln w="12700">
            <a:solidFill>
              <a:srgbClr val="E5E7EB"/>
            </a:solidFill>
            <a:prstDash val="solid"/>
          </a:ln>
        </p:spPr>
        <p:txBody>
          <a:bodyPr/>
          <a:lstStyle/>
          <a:p>
            <a:endParaRPr lang="en-US"/>
          </a:p>
        </p:txBody>
      </p:sp>
      <p:sp>
        <p:nvSpPr>
          <p:cNvPr id="45" name="Shape 43"/>
          <p:cNvSpPr/>
          <p:nvPr/>
        </p:nvSpPr>
        <p:spPr>
          <a:xfrm>
            <a:off x="6236208" y="5797296"/>
            <a:ext cx="384048" cy="384048"/>
          </a:xfrm>
          <a:prstGeom prst="ellipse">
            <a:avLst/>
          </a:prstGeom>
          <a:solidFill>
            <a:srgbClr val="F97316"/>
          </a:solidFill>
          <a:ln w="12700">
            <a:solidFill>
              <a:srgbClr val="F97316"/>
            </a:solidFill>
            <a:prstDash val="solid"/>
          </a:ln>
        </p:spPr>
        <p:txBody>
          <a:bodyPr/>
          <a:lstStyle/>
          <a:p>
            <a:endParaRPr lang="en-US"/>
          </a:p>
        </p:txBody>
      </p:sp>
      <p:sp>
        <p:nvSpPr>
          <p:cNvPr id="46" name="Text 44"/>
          <p:cNvSpPr/>
          <p:nvPr/>
        </p:nvSpPr>
        <p:spPr>
          <a:xfrm>
            <a:off x="6236208" y="5806440"/>
            <a:ext cx="384048" cy="365760"/>
          </a:xfrm>
          <a:prstGeom prst="rect">
            <a:avLst/>
          </a:prstGeom>
          <a:noFill/>
          <a:ln/>
        </p:spPr>
        <p:txBody>
          <a:bodyPr wrap="square" lIns="0" tIns="0" rIns="0" bIns="0" rtlCol="0" anchor="ctr">
            <a:normAutofit/>
          </a:bodyPr>
          <a:lstStyle/>
          <a:p>
            <a:pPr marL="0" indent="0" algn="ctr">
              <a:buNone/>
            </a:pPr>
            <a:r>
              <a:rPr lang="en-US" sz="1300" b="1">
                <a:solidFill>
                  <a:srgbClr val="FFFFFF"/>
                </a:solidFill>
                <a:latin typeface="Aptos" pitchFamily="34" charset="0"/>
              </a:rPr>
              <a:t>7</a:t>
            </a:r>
            <a:endParaRPr lang="en-US" sz="1300"/>
          </a:p>
        </p:txBody>
      </p:sp>
      <p:sp>
        <p:nvSpPr>
          <p:cNvPr id="47" name="Text 45"/>
          <p:cNvSpPr/>
          <p:nvPr/>
        </p:nvSpPr>
        <p:spPr>
          <a:xfrm>
            <a:off x="6720840" y="5742432"/>
            <a:ext cx="3017520" cy="292608"/>
          </a:xfrm>
          <a:prstGeom prst="rect">
            <a:avLst/>
          </a:prstGeom>
          <a:noFill/>
          <a:ln/>
        </p:spPr>
        <p:txBody>
          <a:bodyPr wrap="square" lIns="0" tIns="0" rIns="0" bIns="0" rtlCol="0" anchor="ctr">
            <a:normAutofit/>
          </a:bodyPr>
          <a:lstStyle/>
          <a:p>
            <a:pPr marL="0" indent="0" algn="l">
              <a:buNone/>
            </a:pPr>
            <a:r>
              <a:rPr lang="en-US" sz="1750" b="1">
                <a:solidFill>
                  <a:srgbClr val="0B2A3D"/>
                </a:solidFill>
                <a:latin typeface="Aptos" pitchFamily="34" charset="0"/>
                <a:ea typeface="Aptos" pitchFamily="34" charset="-122"/>
                <a:cs typeface="Aptos" pitchFamily="34" charset="-120"/>
              </a:rPr>
              <a:t>Zamora Industrial Services</a:t>
            </a:r>
            <a:endParaRPr lang="en-US" sz="1750"/>
          </a:p>
        </p:txBody>
      </p:sp>
      <p:sp>
        <p:nvSpPr>
          <p:cNvPr id="48" name="Text 46"/>
          <p:cNvSpPr/>
          <p:nvPr/>
        </p:nvSpPr>
        <p:spPr>
          <a:xfrm>
            <a:off x="10104120" y="5742432"/>
            <a:ext cx="1234440" cy="292608"/>
          </a:xfrm>
          <a:prstGeom prst="rect">
            <a:avLst/>
          </a:prstGeom>
          <a:noFill/>
          <a:ln/>
        </p:spPr>
        <p:txBody>
          <a:bodyPr wrap="square" lIns="0" tIns="0" rIns="0" bIns="0" rtlCol="0" anchor="ctr">
            <a:normAutofit/>
          </a:bodyPr>
          <a:lstStyle/>
          <a:p>
            <a:pPr marL="0" indent="0" algn="r">
              <a:buNone/>
            </a:pPr>
            <a:r>
              <a:rPr lang="en-US" sz="1750" b="1">
                <a:solidFill>
                  <a:srgbClr val="F97316"/>
                </a:solidFill>
                <a:latin typeface="Aptos" pitchFamily="34" charset="0"/>
                <a:ea typeface="Aptos" pitchFamily="34" charset="-122"/>
                <a:cs typeface="Aptos" pitchFamily="34" charset="-120"/>
              </a:rPr>
              <a:t>$46,514.44</a:t>
            </a:r>
            <a:endParaRPr lang="en-US" sz="1750"/>
          </a:p>
        </p:txBody>
      </p:sp>
      <p:sp>
        <p:nvSpPr>
          <p:cNvPr id="49" name="Text 47"/>
          <p:cNvSpPr/>
          <p:nvPr/>
        </p:nvSpPr>
        <p:spPr>
          <a:xfrm>
            <a:off x="6720840" y="6089904"/>
            <a:ext cx="4526280" cy="256032"/>
          </a:xfrm>
          <a:prstGeom prst="rect">
            <a:avLst/>
          </a:prstGeom>
          <a:noFill/>
          <a:ln/>
        </p:spPr>
        <p:txBody>
          <a:bodyPr wrap="square" lIns="0" tIns="0" rIns="0" bIns="0" rtlCol="0" anchor="ctr">
            <a:normAutofit fontScale="85000" lnSpcReduction="10000"/>
          </a:bodyPr>
          <a:lstStyle/>
          <a:p>
            <a:pPr marL="0" indent="0" algn="l">
              <a:buNone/>
            </a:pPr>
            <a:r>
              <a:rPr lang="en-US" sz="1280">
                <a:solidFill>
                  <a:srgbClr val="374151"/>
                </a:solidFill>
                <a:latin typeface="Aptos" pitchFamily="34" charset="0"/>
                <a:ea typeface="Aptos" pitchFamily="34" charset="-122"/>
                <a:cs typeface="Aptos" pitchFamily="34" charset="-120"/>
              </a:rPr>
              <a:t>Agreement for electrical improvements and motorized valve connections.</a:t>
            </a:r>
            <a:endParaRPr lang="en-US" sz="1280"/>
          </a:p>
        </p:txBody>
      </p:sp>
      <p:sp>
        <p:nvSpPr>
          <p:cNvPr id="50" name="Text 48"/>
          <p:cNvSpPr/>
          <p:nvPr/>
        </p:nvSpPr>
        <p:spPr>
          <a:xfrm>
            <a:off x="502920" y="6565392"/>
            <a:ext cx="4114800" cy="182880"/>
          </a:xfrm>
          <a:prstGeom prst="rect">
            <a:avLst/>
          </a:prstGeom>
          <a:noFill/>
          <a:ln/>
        </p:spPr>
        <p:txBody>
          <a:bodyPr wrap="square" lIns="0" tIns="0" rIns="0" bIns="0" rtlCol="0" anchor="ctr">
            <a:normAutofit/>
          </a:bodyPr>
          <a:lstStyle/>
          <a:p>
            <a:pPr marL="0" indent="0" algn="l">
              <a:buNone/>
            </a:pPr>
            <a:r>
              <a:rPr lang="en-US" sz="850">
                <a:solidFill>
                  <a:srgbClr val="6B7280"/>
                </a:solidFill>
                <a:latin typeface="Aptos" pitchFamily="34" charset="0"/>
                <a:ea typeface="Aptos" pitchFamily="34" charset="-122"/>
                <a:cs typeface="Aptos" pitchFamily="34" charset="-120"/>
              </a:rPr>
              <a:t>RCSD | Thompson Plant Hydraulic Reliability Improvements</a:t>
            </a:r>
            <a:endParaRPr lang="en-US" sz="850"/>
          </a:p>
        </p:txBody>
      </p:sp>
      <p:sp>
        <p:nvSpPr>
          <p:cNvPr id="51" name="Text 10">
            <a:extLst>
              <a:ext uri="{FF2B5EF4-FFF2-40B4-BE49-F238E27FC236}">
                <a16:creationId xmlns:a16="http://schemas.microsoft.com/office/drawing/2014/main" id="{43B8B81D-6A3B-FAF8-2E9E-017E9A1BA503}"/>
              </a:ext>
            </a:extLst>
          </p:cNvPr>
          <p:cNvSpPr/>
          <p:nvPr/>
        </p:nvSpPr>
        <p:spPr>
          <a:xfrm>
            <a:off x="4376928" y="2118360"/>
            <a:ext cx="384048" cy="365760"/>
          </a:xfrm>
          <a:prstGeom prst="rect">
            <a:avLst/>
          </a:prstGeom>
          <a:noFill/>
          <a:ln/>
        </p:spPr>
        <p:txBody>
          <a:bodyPr wrap="square" lIns="0" tIns="0" rIns="0" bIns="0" rtlCol="0" anchor="ctr">
            <a:normAutofit/>
          </a:bodyPr>
          <a:lstStyle/>
          <a:p>
            <a:pPr marL="0" indent="0" algn="ctr">
              <a:buNone/>
            </a:pPr>
            <a:endParaRPr lang="en-US" sz="1300"/>
          </a:p>
        </p:txBody>
      </p:sp>
      <p:sp>
        <p:nvSpPr>
          <p:cNvPr id="55" name="Shape 14">
            <a:extLst>
              <a:ext uri="{FF2B5EF4-FFF2-40B4-BE49-F238E27FC236}">
                <a16:creationId xmlns:a16="http://schemas.microsoft.com/office/drawing/2014/main" id="{EFFC7D38-4298-3C5A-044B-0637FFB97ADE}"/>
              </a:ext>
            </a:extLst>
          </p:cNvPr>
          <p:cNvSpPr/>
          <p:nvPr/>
        </p:nvSpPr>
        <p:spPr>
          <a:xfrm>
            <a:off x="725424" y="1874520"/>
            <a:ext cx="384048" cy="384048"/>
          </a:xfrm>
          <a:prstGeom prst="ellipse">
            <a:avLst/>
          </a:prstGeom>
          <a:solidFill>
            <a:srgbClr val="0EA58E"/>
          </a:solidFill>
          <a:ln w="12700">
            <a:solidFill>
              <a:srgbClr val="0EA58E"/>
            </a:solidFill>
            <a:prstDash val="solid"/>
          </a:ln>
        </p:spPr>
        <p:txBody>
          <a:bodyPr/>
          <a:lstStyle/>
          <a:p>
            <a:endParaRPr lang="en-US"/>
          </a:p>
        </p:txBody>
      </p:sp>
      <p:sp>
        <p:nvSpPr>
          <p:cNvPr id="53" name="Text 15">
            <a:extLst>
              <a:ext uri="{FF2B5EF4-FFF2-40B4-BE49-F238E27FC236}">
                <a16:creationId xmlns:a16="http://schemas.microsoft.com/office/drawing/2014/main" id="{38857C13-4D0B-8ED6-427F-373253EBFF0C}"/>
              </a:ext>
            </a:extLst>
          </p:cNvPr>
          <p:cNvSpPr/>
          <p:nvPr/>
        </p:nvSpPr>
        <p:spPr>
          <a:xfrm>
            <a:off x="734568" y="1874520"/>
            <a:ext cx="384048" cy="365760"/>
          </a:xfrm>
          <a:prstGeom prst="rect">
            <a:avLst/>
          </a:prstGeom>
          <a:noFill/>
          <a:ln/>
        </p:spPr>
        <p:txBody>
          <a:bodyPr wrap="square" lIns="0" tIns="0" rIns="0" bIns="0" rtlCol="0" anchor="ctr">
            <a:normAutofit/>
          </a:bodyPr>
          <a:lstStyle/>
          <a:p>
            <a:pPr marL="0" indent="0" algn="ctr">
              <a:buNone/>
            </a:pPr>
            <a:r>
              <a:rPr lang="en-US" sz="1300" b="1">
                <a:solidFill>
                  <a:srgbClr val="FFFFFF"/>
                </a:solidFill>
                <a:latin typeface="Aptos" pitchFamily="34" charset="0"/>
              </a:rPr>
              <a:t>1</a:t>
            </a:r>
            <a:endParaRPr lang="en-US" sz="1300"/>
          </a:p>
        </p:txBody>
      </p:sp>
      <p:sp>
        <p:nvSpPr>
          <p:cNvPr id="57" name="Shape 9">
            <a:extLst>
              <a:ext uri="{FF2B5EF4-FFF2-40B4-BE49-F238E27FC236}">
                <a16:creationId xmlns:a16="http://schemas.microsoft.com/office/drawing/2014/main" id="{39054AFC-FBE7-F98D-37A3-E8AC80818B21}"/>
              </a:ext>
            </a:extLst>
          </p:cNvPr>
          <p:cNvSpPr/>
          <p:nvPr/>
        </p:nvSpPr>
        <p:spPr>
          <a:xfrm>
            <a:off x="2391156" y="4171450"/>
            <a:ext cx="384048" cy="384048"/>
          </a:xfrm>
          <a:prstGeom prst="ellipse">
            <a:avLst/>
          </a:prstGeom>
          <a:solidFill>
            <a:srgbClr val="2F62D7"/>
          </a:solidFill>
          <a:ln w="12700">
            <a:solidFill>
              <a:srgbClr val="2F62D7"/>
            </a:solidFill>
            <a:prstDash val="solid"/>
          </a:ln>
        </p:spPr>
        <p:txBody>
          <a:bodyPr/>
          <a:lstStyle/>
          <a:p>
            <a:endParaRPr lang="en-US"/>
          </a:p>
        </p:txBody>
      </p:sp>
      <p:sp>
        <p:nvSpPr>
          <p:cNvPr id="58" name="TextBox 57">
            <a:extLst>
              <a:ext uri="{FF2B5EF4-FFF2-40B4-BE49-F238E27FC236}">
                <a16:creationId xmlns:a16="http://schemas.microsoft.com/office/drawing/2014/main" id="{4461A7AD-E506-58E7-3513-B89957DBE940}"/>
              </a:ext>
            </a:extLst>
          </p:cNvPr>
          <p:cNvSpPr txBox="1"/>
          <p:nvPr/>
        </p:nvSpPr>
        <p:spPr>
          <a:xfrm>
            <a:off x="2427732" y="4170926"/>
            <a:ext cx="448056" cy="369332"/>
          </a:xfrm>
          <a:prstGeom prst="rect">
            <a:avLst/>
          </a:prstGeom>
          <a:noFill/>
        </p:spPr>
        <p:txBody>
          <a:bodyPr wrap="square" rtlCol="0">
            <a:spAutoFit/>
          </a:bodyPr>
          <a:lstStyle/>
          <a:p>
            <a:r>
              <a:rPr lang="en-US">
                <a:solidFill>
                  <a:schemeClr val="bg1"/>
                </a:solidFill>
              </a:rPr>
              <a:t>4</a:t>
            </a:r>
          </a:p>
        </p:txBody>
      </p:sp>
      <p:sp>
        <p:nvSpPr>
          <p:cNvPr id="60" name="Text 24">
            <a:extLst>
              <a:ext uri="{FF2B5EF4-FFF2-40B4-BE49-F238E27FC236}">
                <a16:creationId xmlns:a16="http://schemas.microsoft.com/office/drawing/2014/main" id="{508EA109-4D16-6414-6097-FE92BCC2A042}"/>
              </a:ext>
            </a:extLst>
          </p:cNvPr>
          <p:cNvSpPr/>
          <p:nvPr/>
        </p:nvSpPr>
        <p:spPr>
          <a:xfrm>
            <a:off x="11475720" y="6473952"/>
            <a:ext cx="320040" cy="201168"/>
          </a:xfrm>
          <a:prstGeom prst="rect">
            <a:avLst/>
          </a:prstGeom>
          <a:noFill/>
          <a:ln/>
        </p:spPr>
        <p:txBody>
          <a:bodyPr wrap="square" lIns="0" tIns="0" rIns="0" bIns="0" rtlCol="0" anchor="ctr"/>
          <a:lstStyle/>
          <a:p>
            <a:pPr marL="0" indent="0" algn="r">
              <a:buNone/>
            </a:pPr>
            <a:r>
              <a:rPr lang="en-US" sz="1200"/>
              <a:t>13</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8FAFC"/>
        </a:solidFill>
        <a:effectLst/>
      </p:bgPr>
    </p:bg>
    <p:spTree>
      <p:nvGrpSpPr>
        <p:cNvPr id="1" name=""/>
        <p:cNvGrpSpPr/>
        <p:nvPr/>
      </p:nvGrpSpPr>
      <p:grpSpPr>
        <a:xfrm>
          <a:off x="0" y="0"/>
          <a:ext cx="0" cy="0"/>
          <a:chOff x="0" y="0"/>
          <a:chExt cx="0" cy="0"/>
        </a:xfrm>
      </p:grpSpPr>
      <p:pic>
        <p:nvPicPr>
          <p:cNvPr id="29" name="Picture 28">
            <a:extLst>
              <a:ext uri="{FF2B5EF4-FFF2-40B4-BE49-F238E27FC236}">
                <a16:creationId xmlns:a16="http://schemas.microsoft.com/office/drawing/2014/main" id="{CC77663A-95A9-4FEA-F04A-0595F7B8ED24}"/>
              </a:ext>
            </a:extLst>
          </p:cNvPr>
          <p:cNvPicPr>
            <a:picLocks noGrp="1" noRot="1" noChangeAspect="1" noMove="1" noResize="1" noEditPoints="1" noAdjustHandles="1" noChangeArrowheads="1" noChangeShapeType="1" noCrop="1"/>
          </p:cNvPicPr>
          <p:nvPr/>
        </p:nvPicPr>
        <p:blipFill>
          <a:blip r:embed="rId3"/>
          <a:stretch>
            <a:fillRect/>
          </a:stretch>
        </p:blipFill>
        <p:spPr>
          <a:xfrm>
            <a:off x="39405" y="2799018"/>
            <a:ext cx="10325995" cy="4054191"/>
          </a:xfrm>
          <a:prstGeom prst="rect">
            <a:avLst/>
          </a:prstGeom>
        </p:spPr>
      </p:pic>
      <p:sp>
        <p:nvSpPr>
          <p:cNvPr id="3" name="Text 1"/>
          <p:cNvSpPr/>
          <p:nvPr/>
        </p:nvSpPr>
        <p:spPr>
          <a:xfrm>
            <a:off x="2327837" y="264135"/>
            <a:ext cx="10881360" cy="502920"/>
          </a:xfrm>
          <a:prstGeom prst="rect">
            <a:avLst/>
          </a:prstGeom>
          <a:noFill/>
          <a:ln/>
        </p:spPr>
        <p:txBody>
          <a:bodyPr wrap="square" lIns="0" tIns="0" rIns="0" bIns="0" rtlCol="0" anchor="ctr">
            <a:normAutofit/>
          </a:bodyPr>
          <a:lstStyle/>
          <a:p>
            <a:pPr marL="0" indent="0">
              <a:buNone/>
            </a:pPr>
            <a:r>
              <a:rPr lang="en-US" sz="3200" b="1">
                <a:solidFill>
                  <a:schemeClr val="accent1"/>
                </a:solidFill>
                <a:latin typeface="Aptos Display" pitchFamily="34" charset="0"/>
                <a:ea typeface="Aptos Display" pitchFamily="34" charset="-122"/>
                <a:cs typeface="Aptos Display" pitchFamily="34" charset="-120"/>
              </a:rPr>
              <a:t>Thompson Plant was built for a simpler job</a:t>
            </a:r>
            <a:endParaRPr lang="en-US" sz="3200">
              <a:solidFill>
                <a:schemeClr val="accent1"/>
              </a:solidFill>
            </a:endParaRPr>
          </a:p>
        </p:txBody>
      </p:sp>
      <p:sp>
        <p:nvSpPr>
          <p:cNvPr id="5" name="Text 3"/>
          <p:cNvSpPr/>
          <p:nvPr/>
        </p:nvSpPr>
        <p:spPr>
          <a:xfrm>
            <a:off x="3794760" y="2397695"/>
            <a:ext cx="4572000" cy="384048"/>
          </a:xfrm>
          <a:prstGeom prst="rect">
            <a:avLst/>
          </a:prstGeom>
          <a:noFill/>
          <a:ln/>
        </p:spPr>
        <p:txBody>
          <a:bodyPr wrap="square" lIns="0" tIns="0" rIns="0" bIns="0" rtlCol="0" anchor="t">
            <a:normAutofit/>
          </a:bodyPr>
          <a:lstStyle/>
          <a:p>
            <a:pPr marL="0" indent="0" algn="l">
              <a:buNone/>
            </a:pPr>
            <a:r>
              <a:rPr lang="en-US" sz="2400" b="1">
                <a:solidFill>
                  <a:schemeClr val="accent1"/>
                </a:solidFill>
                <a:latin typeface="Aptos Display" pitchFamily="34" charset="0"/>
                <a:ea typeface="Aptos Display" pitchFamily="34" charset="-122"/>
                <a:cs typeface="Aptos Display" pitchFamily="34" charset="-120"/>
              </a:rPr>
              <a:t>2012 Original Configuration</a:t>
            </a:r>
            <a:endParaRPr lang="en-US" sz="2400">
              <a:solidFill>
                <a:schemeClr val="accent1"/>
              </a:solidFill>
            </a:endParaRPr>
          </a:p>
        </p:txBody>
      </p:sp>
      <p:sp>
        <p:nvSpPr>
          <p:cNvPr id="6" name="Text 4"/>
          <p:cNvSpPr/>
          <p:nvPr/>
        </p:nvSpPr>
        <p:spPr>
          <a:xfrm>
            <a:off x="2642082" y="1072495"/>
            <a:ext cx="7088658" cy="1108731"/>
          </a:xfrm>
          <a:prstGeom prst="rect">
            <a:avLst/>
          </a:prstGeom>
          <a:noFill/>
          <a:ln/>
        </p:spPr>
        <p:txBody>
          <a:bodyPr wrap="square" lIns="0" tIns="0" rIns="0" bIns="0" rtlCol="0" anchor="t">
            <a:noAutofit/>
          </a:bodyPr>
          <a:lstStyle/>
          <a:p>
            <a:pPr marL="0" indent="0" algn="ctr">
              <a:buNone/>
            </a:pPr>
            <a:r>
              <a:rPr lang="en-US" sz="2000" b="1">
                <a:solidFill>
                  <a:srgbClr val="374151"/>
                </a:solidFill>
                <a:latin typeface="Aptos" pitchFamily="34" charset="0"/>
                <a:ea typeface="Aptos" pitchFamily="34" charset="-122"/>
                <a:cs typeface="Aptos" pitchFamily="34" charset="-120"/>
              </a:rPr>
              <a:t>The original plant was designed around a much simpler hydraulic path: two supply wells, manganese removal, disinfection, and delivery to the system</a:t>
            </a:r>
            <a:r>
              <a:rPr lang="en-US" sz="2000">
                <a:solidFill>
                  <a:srgbClr val="374151"/>
                </a:solidFill>
                <a:latin typeface="Aptos" pitchFamily="34" charset="0"/>
                <a:ea typeface="Aptos" pitchFamily="34" charset="-122"/>
                <a:cs typeface="Aptos" pitchFamily="34" charset="-120"/>
              </a:rPr>
              <a:t>.</a:t>
            </a:r>
            <a:endParaRPr lang="en-US" sz="2000"/>
          </a:p>
        </p:txBody>
      </p:sp>
      <p:sp>
        <p:nvSpPr>
          <p:cNvPr id="8" name="Text 6"/>
          <p:cNvSpPr/>
          <p:nvPr/>
        </p:nvSpPr>
        <p:spPr>
          <a:xfrm>
            <a:off x="7141029" y="5516278"/>
            <a:ext cx="870204" cy="256032"/>
          </a:xfrm>
          <a:prstGeom prst="rect">
            <a:avLst/>
          </a:prstGeom>
          <a:noFill/>
          <a:ln/>
        </p:spPr>
        <p:txBody>
          <a:bodyPr wrap="square" lIns="0" tIns="0" rIns="0" bIns="0" rtlCol="0" anchor="t">
            <a:normAutofit/>
          </a:bodyPr>
          <a:lstStyle/>
          <a:p>
            <a:pPr marL="0" indent="0" algn="ctr">
              <a:buNone/>
            </a:pPr>
            <a:r>
              <a:rPr lang="en-US" sz="1420" b="1">
                <a:solidFill>
                  <a:srgbClr val="00B0F0"/>
                </a:solidFill>
                <a:latin typeface="Aptos" pitchFamily="34" charset="0"/>
                <a:ea typeface="Aptos" pitchFamily="34" charset="-122"/>
                <a:cs typeface="Aptos" pitchFamily="34" charset="-120"/>
              </a:rPr>
              <a:t>Well 18</a:t>
            </a:r>
            <a:endParaRPr lang="en-US" sz="1420">
              <a:solidFill>
                <a:srgbClr val="00B0F0"/>
              </a:solidFill>
            </a:endParaRPr>
          </a:p>
        </p:txBody>
      </p:sp>
      <p:sp>
        <p:nvSpPr>
          <p:cNvPr id="12" name="Text 10"/>
          <p:cNvSpPr/>
          <p:nvPr/>
        </p:nvSpPr>
        <p:spPr>
          <a:xfrm>
            <a:off x="3249169" y="5606577"/>
            <a:ext cx="1874520" cy="256032"/>
          </a:xfrm>
          <a:prstGeom prst="rect">
            <a:avLst/>
          </a:prstGeom>
          <a:noFill/>
          <a:ln/>
        </p:spPr>
        <p:txBody>
          <a:bodyPr wrap="square" lIns="0" tIns="0" rIns="0" bIns="0" rtlCol="0" anchor="t">
            <a:normAutofit/>
          </a:bodyPr>
          <a:lstStyle/>
          <a:p>
            <a:pPr marL="0" indent="0" algn="ctr">
              <a:buNone/>
            </a:pPr>
            <a:r>
              <a:rPr lang="en-US" sz="1420" b="1">
                <a:solidFill>
                  <a:srgbClr val="082438"/>
                </a:solidFill>
                <a:highlight>
                  <a:srgbClr val="C0C0C0"/>
                </a:highlight>
                <a:latin typeface="Aptos" pitchFamily="34" charset="0"/>
                <a:ea typeface="Aptos" pitchFamily="34" charset="-122"/>
                <a:cs typeface="Aptos" pitchFamily="34" charset="-120"/>
              </a:rPr>
              <a:t>Filtronics Vessels</a:t>
            </a:r>
            <a:endParaRPr lang="en-US" sz="1420">
              <a:highlight>
                <a:srgbClr val="C0C0C0"/>
              </a:highlight>
            </a:endParaRPr>
          </a:p>
        </p:txBody>
      </p:sp>
      <p:sp>
        <p:nvSpPr>
          <p:cNvPr id="13" name="Text 11"/>
          <p:cNvSpPr/>
          <p:nvPr/>
        </p:nvSpPr>
        <p:spPr>
          <a:xfrm>
            <a:off x="3230881" y="5833335"/>
            <a:ext cx="1874520" cy="219456"/>
          </a:xfrm>
          <a:prstGeom prst="rect">
            <a:avLst/>
          </a:prstGeom>
          <a:noFill/>
          <a:ln/>
        </p:spPr>
        <p:txBody>
          <a:bodyPr wrap="square" lIns="0" tIns="0" rIns="0" bIns="0" rtlCol="0" anchor="t">
            <a:normAutofit/>
          </a:bodyPr>
          <a:lstStyle/>
          <a:p>
            <a:pPr marL="0" indent="0" algn="ctr">
              <a:buNone/>
            </a:pPr>
            <a:r>
              <a:rPr lang="en-US" sz="1020">
                <a:highlight>
                  <a:srgbClr val="C0C0C0"/>
                </a:highlight>
                <a:latin typeface="Aptos" pitchFamily="34" charset="0"/>
                <a:ea typeface="Aptos" pitchFamily="34" charset="-122"/>
                <a:cs typeface="Aptos" pitchFamily="34" charset="-120"/>
              </a:rPr>
              <a:t>Manganese Removal</a:t>
            </a:r>
            <a:endParaRPr lang="en-US" sz="1020">
              <a:highlight>
                <a:srgbClr val="C0C0C0"/>
              </a:highlight>
            </a:endParaRPr>
          </a:p>
        </p:txBody>
      </p:sp>
      <p:sp>
        <p:nvSpPr>
          <p:cNvPr id="14" name="Shape 12"/>
          <p:cNvSpPr/>
          <p:nvPr/>
        </p:nvSpPr>
        <p:spPr>
          <a:xfrm>
            <a:off x="3672186" y="4622934"/>
            <a:ext cx="6617862" cy="0"/>
          </a:xfrm>
          <a:prstGeom prst="line">
            <a:avLst/>
          </a:prstGeom>
          <a:noFill/>
          <a:ln w="38100">
            <a:solidFill>
              <a:srgbClr val="00B0F0"/>
            </a:solidFill>
            <a:prstDash val="solid"/>
            <a:headEnd type="none"/>
            <a:tailEnd type="triangle"/>
          </a:ln>
        </p:spPr>
        <p:txBody>
          <a:bodyPr/>
          <a:lstStyle/>
          <a:p>
            <a:endParaRPr lang="en-US"/>
          </a:p>
        </p:txBody>
      </p:sp>
      <p:sp>
        <p:nvSpPr>
          <p:cNvPr id="16" name="Text 14"/>
          <p:cNvSpPr/>
          <p:nvPr/>
        </p:nvSpPr>
        <p:spPr>
          <a:xfrm>
            <a:off x="5466635" y="3553832"/>
            <a:ext cx="1874520" cy="570097"/>
          </a:xfrm>
          <a:prstGeom prst="rect">
            <a:avLst/>
          </a:prstGeom>
          <a:noFill/>
          <a:ln/>
        </p:spPr>
        <p:txBody>
          <a:bodyPr wrap="square" lIns="0" tIns="0" rIns="0" bIns="0" rtlCol="0" anchor="t">
            <a:normAutofit/>
          </a:bodyPr>
          <a:lstStyle/>
          <a:p>
            <a:pPr marL="0" indent="0" algn="ctr">
              <a:buNone/>
            </a:pPr>
            <a:r>
              <a:rPr lang="en-US" sz="1420" b="1">
                <a:solidFill>
                  <a:srgbClr val="FFFF00"/>
                </a:solidFill>
                <a:latin typeface="Aptos" pitchFamily="34" charset="0"/>
                <a:ea typeface="Aptos" pitchFamily="34" charset="-122"/>
                <a:cs typeface="Aptos" pitchFamily="34" charset="-120"/>
              </a:rPr>
              <a:t>Chlorine</a:t>
            </a:r>
          </a:p>
          <a:p>
            <a:pPr marL="0" indent="0" algn="ctr">
              <a:buNone/>
            </a:pPr>
            <a:r>
              <a:rPr lang="en-US" sz="1420" b="1">
                <a:solidFill>
                  <a:srgbClr val="FFFF00"/>
                </a:solidFill>
                <a:latin typeface="Aptos" pitchFamily="34" charset="0"/>
                <a:ea typeface="Aptos" pitchFamily="34" charset="-122"/>
                <a:cs typeface="Aptos" pitchFamily="34" charset="-120"/>
              </a:rPr>
              <a:t>Disinfection</a:t>
            </a:r>
            <a:endParaRPr lang="en-US" sz="1420">
              <a:solidFill>
                <a:srgbClr val="FFFF00"/>
              </a:solidFill>
            </a:endParaRPr>
          </a:p>
        </p:txBody>
      </p:sp>
      <p:sp>
        <p:nvSpPr>
          <p:cNvPr id="20" name="Text 18"/>
          <p:cNvSpPr/>
          <p:nvPr/>
        </p:nvSpPr>
        <p:spPr>
          <a:xfrm>
            <a:off x="8490880" y="4372647"/>
            <a:ext cx="1874520" cy="256032"/>
          </a:xfrm>
          <a:prstGeom prst="rect">
            <a:avLst/>
          </a:prstGeom>
          <a:noFill/>
          <a:ln/>
        </p:spPr>
        <p:txBody>
          <a:bodyPr wrap="square" lIns="0" tIns="0" rIns="0" bIns="0" rtlCol="0" anchor="t">
            <a:normAutofit/>
          </a:bodyPr>
          <a:lstStyle/>
          <a:p>
            <a:pPr marL="0" indent="0" algn="ctr">
              <a:buNone/>
            </a:pPr>
            <a:r>
              <a:rPr lang="en-US" sz="1420" b="1">
                <a:solidFill>
                  <a:srgbClr val="00B0F0"/>
                </a:solidFill>
                <a:latin typeface="Aptos" pitchFamily="34" charset="0"/>
                <a:ea typeface="Aptos" pitchFamily="34" charset="-122"/>
                <a:cs typeface="Aptos" pitchFamily="34" charset="-120"/>
              </a:rPr>
              <a:t>Distribution</a:t>
            </a:r>
            <a:endParaRPr lang="en-US" sz="1420">
              <a:solidFill>
                <a:srgbClr val="00B0F0"/>
              </a:solidFill>
            </a:endParaRPr>
          </a:p>
        </p:txBody>
      </p:sp>
      <p:sp>
        <p:nvSpPr>
          <p:cNvPr id="21" name="Text 19"/>
          <p:cNvSpPr/>
          <p:nvPr/>
        </p:nvSpPr>
        <p:spPr>
          <a:xfrm>
            <a:off x="8490880" y="4216909"/>
            <a:ext cx="1874520" cy="219456"/>
          </a:xfrm>
          <a:prstGeom prst="rect">
            <a:avLst/>
          </a:prstGeom>
          <a:noFill/>
          <a:ln/>
        </p:spPr>
        <p:txBody>
          <a:bodyPr wrap="square" lIns="0" tIns="0" rIns="0" bIns="0" rtlCol="0" anchor="t">
            <a:normAutofit/>
          </a:bodyPr>
          <a:lstStyle/>
          <a:p>
            <a:pPr marL="0" indent="0" algn="ctr">
              <a:buNone/>
            </a:pPr>
            <a:r>
              <a:rPr lang="en-US" sz="1420" b="1">
                <a:solidFill>
                  <a:srgbClr val="00B0F0"/>
                </a:solidFill>
                <a:latin typeface="Aptos" pitchFamily="34" charset="0"/>
                <a:ea typeface="Aptos" pitchFamily="34" charset="-122"/>
                <a:cs typeface="Aptos" pitchFamily="34" charset="-120"/>
              </a:rPr>
              <a:t>Atkinson Zone</a:t>
            </a:r>
            <a:endParaRPr lang="en-US" sz="1420" b="1">
              <a:solidFill>
                <a:srgbClr val="00B0F0"/>
              </a:solidFill>
            </a:endParaRPr>
          </a:p>
        </p:txBody>
      </p:sp>
      <p:sp>
        <p:nvSpPr>
          <p:cNvPr id="22" name="Shape 20"/>
          <p:cNvSpPr/>
          <p:nvPr/>
        </p:nvSpPr>
        <p:spPr>
          <a:xfrm>
            <a:off x="10374703" y="2799017"/>
            <a:ext cx="1819297" cy="4054191"/>
          </a:xfrm>
          <a:prstGeom prst="roundRect">
            <a:avLst>
              <a:gd name="adj" fmla="val 6486"/>
            </a:avLst>
          </a:prstGeom>
          <a:solidFill>
            <a:srgbClr val="DDF7F1"/>
          </a:solidFill>
          <a:ln w="8890">
            <a:solidFill>
              <a:srgbClr val="16A085"/>
            </a:solidFill>
            <a:prstDash val="solid"/>
          </a:ln>
          <a:effectLst>
            <a:outerShdw blurRad="12700" dist="50800" dir="2700000" algn="bl" rotWithShape="0">
              <a:srgbClr val="000000">
                <a:alpha val="9000"/>
              </a:srgbClr>
            </a:outerShdw>
          </a:effectLst>
        </p:spPr>
        <p:txBody>
          <a:bodyPr/>
          <a:lstStyle/>
          <a:p>
            <a:endParaRPr lang="en-US"/>
          </a:p>
        </p:txBody>
      </p:sp>
      <p:sp>
        <p:nvSpPr>
          <p:cNvPr id="23" name="Text 21"/>
          <p:cNvSpPr/>
          <p:nvPr/>
        </p:nvSpPr>
        <p:spPr>
          <a:xfrm>
            <a:off x="10367083" y="2889771"/>
            <a:ext cx="1777892" cy="1898218"/>
          </a:xfrm>
          <a:prstGeom prst="rect">
            <a:avLst/>
          </a:prstGeom>
          <a:noFill/>
          <a:ln/>
        </p:spPr>
        <p:txBody>
          <a:bodyPr wrap="square" lIns="0" tIns="0" rIns="0" bIns="0" rtlCol="0" anchor="t">
            <a:normAutofit/>
          </a:bodyPr>
          <a:lstStyle/>
          <a:p>
            <a:pPr marL="0" indent="0" algn="ctr">
              <a:buNone/>
            </a:pPr>
            <a:r>
              <a:rPr lang="en-US" sz="1800" b="1">
                <a:solidFill>
                  <a:srgbClr val="082438"/>
                </a:solidFill>
                <a:latin typeface="Aptos" pitchFamily="34" charset="0"/>
                <a:ea typeface="Aptos" pitchFamily="34" charset="-122"/>
                <a:cs typeface="Aptos" pitchFamily="34" charset="-120"/>
              </a:rPr>
              <a:t>Original equipment was matched to that original plant.</a:t>
            </a:r>
            <a:endParaRPr lang="en-US" sz="1800"/>
          </a:p>
        </p:txBody>
      </p:sp>
      <p:sp>
        <p:nvSpPr>
          <p:cNvPr id="24" name="Text 22"/>
          <p:cNvSpPr/>
          <p:nvPr/>
        </p:nvSpPr>
        <p:spPr>
          <a:xfrm>
            <a:off x="10419828" y="4281206"/>
            <a:ext cx="1732767" cy="2393914"/>
          </a:xfrm>
          <a:prstGeom prst="rect">
            <a:avLst/>
          </a:prstGeom>
          <a:noFill/>
          <a:ln/>
        </p:spPr>
        <p:txBody>
          <a:bodyPr wrap="square" lIns="0" tIns="0" rIns="0" bIns="0" rtlCol="0" anchor="t">
            <a:normAutofit/>
          </a:bodyPr>
          <a:lstStyle/>
          <a:p>
            <a:pPr marL="0" indent="0" algn="ctr">
              <a:buNone/>
            </a:pPr>
            <a:r>
              <a:rPr lang="en-US" sz="1220" b="1">
                <a:solidFill>
                  <a:srgbClr val="374151"/>
                </a:solidFill>
                <a:latin typeface="Aptos" pitchFamily="34" charset="0"/>
                <a:ea typeface="Aptos" pitchFamily="34" charset="-122"/>
                <a:cs typeface="Aptos" pitchFamily="34" charset="-120"/>
              </a:rPr>
              <a:t>The valves, pneumatic actuators, vessel controls and programing date back to that simpler operating environment.</a:t>
            </a:r>
          </a:p>
          <a:p>
            <a:pPr marL="0" indent="0" algn="ctr">
              <a:buNone/>
            </a:pPr>
            <a:endParaRPr lang="en-US" sz="1220">
              <a:solidFill>
                <a:srgbClr val="374151"/>
              </a:solidFill>
              <a:latin typeface="Aptos" pitchFamily="34" charset="0"/>
            </a:endParaRPr>
          </a:p>
          <a:p>
            <a:pPr marL="0" indent="0" algn="ctr">
              <a:buNone/>
            </a:pPr>
            <a:r>
              <a:rPr lang="en-US" sz="2000" b="1">
                <a:solidFill>
                  <a:srgbClr val="374151"/>
                </a:solidFill>
                <a:latin typeface="Aptos" pitchFamily="34" charset="0"/>
              </a:rPr>
              <a:t>130 PSI Operating  Range</a:t>
            </a:r>
            <a:endParaRPr lang="en-US" sz="2000" b="1"/>
          </a:p>
        </p:txBody>
      </p:sp>
      <p:sp>
        <p:nvSpPr>
          <p:cNvPr id="27" name="Text 24"/>
          <p:cNvSpPr/>
          <p:nvPr/>
        </p:nvSpPr>
        <p:spPr>
          <a:xfrm>
            <a:off x="502920" y="6473952"/>
            <a:ext cx="6583680" cy="201168"/>
          </a:xfrm>
          <a:prstGeom prst="rect">
            <a:avLst/>
          </a:prstGeom>
          <a:noFill/>
          <a:ln/>
        </p:spPr>
        <p:txBody>
          <a:bodyPr wrap="square" lIns="0" tIns="0" rIns="0" bIns="0" rtlCol="0" anchor="ctr"/>
          <a:lstStyle/>
          <a:p>
            <a:pPr marL="0" indent="0">
              <a:buNone/>
            </a:pPr>
            <a:r>
              <a:rPr lang="en-US" sz="740">
                <a:solidFill>
                  <a:srgbClr val="6B7280"/>
                </a:solidFill>
              </a:rPr>
              <a:t>RCSD | Thompson Plant Hydraulic Reliability Improvements</a:t>
            </a:r>
            <a:endParaRPr lang="en-US" sz="740"/>
          </a:p>
        </p:txBody>
      </p:sp>
      <p:sp>
        <p:nvSpPr>
          <p:cNvPr id="28" name="Text 25"/>
          <p:cNvSpPr/>
          <p:nvPr/>
        </p:nvSpPr>
        <p:spPr>
          <a:xfrm>
            <a:off x="11475720" y="6473952"/>
            <a:ext cx="320040" cy="201168"/>
          </a:xfrm>
          <a:prstGeom prst="rect">
            <a:avLst/>
          </a:prstGeom>
          <a:noFill/>
          <a:ln/>
        </p:spPr>
        <p:txBody>
          <a:bodyPr wrap="square" lIns="0" tIns="0" rIns="0" bIns="0" rtlCol="0" anchor="ctr"/>
          <a:lstStyle/>
          <a:p>
            <a:pPr marL="0" indent="0" algn="r">
              <a:buNone/>
            </a:pPr>
            <a:r>
              <a:rPr lang="en-US" sz="1200"/>
              <a:t>2</a:t>
            </a:r>
          </a:p>
        </p:txBody>
      </p:sp>
      <p:sp>
        <p:nvSpPr>
          <p:cNvPr id="31" name="Shape 12">
            <a:extLst>
              <a:ext uri="{FF2B5EF4-FFF2-40B4-BE49-F238E27FC236}">
                <a16:creationId xmlns:a16="http://schemas.microsoft.com/office/drawing/2014/main" id="{6FF1C014-7389-F4F7-BD25-C122770E45B1}"/>
              </a:ext>
            </a:extLst>
          </p:cNvPr>
          <p:cNvSpPr/>
          <p:nvPr/>
        </p:nvSpPr>
        <p:spPr>
          <a:xfrm flipH="1" flipV="1">
            <a:off x="7891791" y="6259319"/>
            <a:ext cx="2446395" cy="0"/>
          </a:xfrm>
          <a:prstGeom prst="line">
            <a:avLst/>
          </a:prstGeom>
          <a:noFill/>
          <a:ln w="38100">
            <a:solidFill>
              <a:srgbClr val="00B0F0"/>
            </a:solidFill>
            <a:prstDash val="solid"/>
            <a:headEnd type="none"/>
            <a:tailEnd type="triangle"/>
          </a:ln>
        </p:spPr>
        <p:txBody>
          <a:bodyPr/>
          <a:lstStyle/>
          <a:p>
            <a:endParaRPr lang="en-US"/>
          </a:p>
        </p:txBody>
      </p:sp>
      <p:sp>
        <p:nvSpPr>
          <p:cNvPr id="35" name="Shape 12">
            <a:extLst>
              <a:ext uri="{FF2B5EF4-FFF2-40B4-BE49-F238E27FC236}">
                <a16:creationId xmlns:a16="http://schemas.microsoft.com/office/drawing/2014/main" id="{E86C5D5D-CFE7-8083-FDBA-2C8547ADBC41}"/>
              </a:ext>
            </a:extLst>
          </p:cNvPr>
          <p:cNvSpPr/>
          <p:nvPr/>
        </p:nvSpPr>
        <p:spPr>
          <a:xfrm flipH="1" flipV="1">
            <a:off x="3570513" y="6242974"/>
            <a:ext cx="4321278" cy="16740"/>
          </a:xfrm>
          <a:prstGeom prst="line">
            <a:avLst/>
          </a:prstGeom>
          <a:noFill/>
          <a:ln w="38100">
            <a:solidFill>
              <a:srgbClr val="00B0F0"/>
            </a:solidFill>
            <a:prstDash val="solid"/>
            <a:headEnd type="none"/>
            <a:tailEnd type="triangle"/>
          </a:ln>
        </p:spPr>
        <p:txBody>
          <a:bodyPr/>
          <a:lstStyle/>
          <a:p>
            <a:endParaRPr lang="en-US"/>
          </a:p>
        </p:txBody>
      </p:sp>
      <p:sp>
        <p:nvSpPr>
          <p:cNvPr id="37" name="Shape 12">
            <a:extLst>
              <a:ext uri="{FF2B5EF4-FFF2-40B4-BE49-F238E27FC236}">
                <a16:creationId xmlns:a16="http://schemas.microsoft.com/office/drawing/2014/main" id="{D22A69C6-58D6-66A2-FF3D-AD8E07052E0F}"/>
              </a:ext>
            </a:extLst>
          </p:cNvPr>
          <p:cNvSpPr/>
          <p:nvPr/>
        </p:nvSpPr>
        <p:spPr>
          <a:xfrm>
            <a:off x="7086600" y="5413345"/>
            <a:ext cx="0" cy="794915"/>
          </a:xfrm>
          <a:prstGeom prst="line">
            <a:avLst/>
          </a:prstGeom>
          <a:noFill/>
          <a:ln w="38100">
            <a:solidFill>
              <a:srgbClr val="00B0F0"/>
            </a:solidFill>
            <a:prstDash val="solid"/>
            <a:headEnd type="none"/>
            <a:tailEnd type="triangle"/>
          </a:ln>
        </p:spPr>
        <p:txBody>
          <a:bodyPr/>
          <a:lstStyle/>
          <a:p>
            <a:endParaRPr lang="en-US"/>
          </a:p>
        </p:txBody>
      </p:sp>
      <p:cxnSp>
        <p:nvCxnSpPr>
          <p:cNvPr id="41" name="Straight Arrow Connector 40">
            <a:extLst>
              <a:ext uri="{FF2B5EF4-FFF2-40B4-BE49-F238E27FC236}">
                <a16:creationId xmlns:a16="http://schemas.microsoft.com/office/drawing/2014/main" id="{DC10C53E-212F-F6D2-4D6A-8432F11CA355}"/>
              </a:ext>
            </a:extLst>
          </p:cNvPr>
          <p:cNvCxnSpPr>
            <a:cxnSpLocks/>
          </p:cNvCxnSpPr>
          <p:nvPr/>
        </p:nvCxnSpPr>
        <p:spPr>
          <a:xfrm>
            <a:off x="6437947" y="4372647"/>
            <a:ext cx="0" cy="1878697"/>
          </a:xfrm>
          <a:prstGeom prst="straightConnector1">
            <a:avLst/>
          </a:prstGeom>
          <a:ln w="38100">
            <a:solidFill>
              <a:srgbClr val="FFFF00"/>
            </a:solidFill>
            <a:tailEnd type="triangle"/>
          </a:ln>
        </p:spPr>
        <p:style>
          <a:lnRef idx="1">
            <a:schemeClr val="accent1"/>
          </a:lnRef>
          <a:fillRef idx="0">
            <a:schemeClr val="accent1"/>
          </a:fillRef>
          <a:effectRef idx="0">
            <a:schemeClr val="accent1"/>
          </a:effectRef>
          <a:fontRef idx="minor">
            <a:schemeClr val="tx1"/>
          </a:fontRef>
        </p:style>
      </p:cxnSp>
      <p:cxnSp>
        <p:nvCxnSpPr>
          <p:cNvPr id="49" name="Straight Arrow Connector 48">
            <a:extLst>
              <a:ext uri="{FF2B5EF4-FFF2-40B4-BE49-F238E27FC236}">
                <a16:creationId xmlns:a16="http://schemas.microsoft.com/office/drawing/2014/main" id="{F308C51D-D4F4-9366-3945-5B951A659745}"/>
              </a:ext>
            </a:extLst>
          </p:cNvPr>
          <p:cNvCxnSpPr>
            <a:cxnSpLocks/>
          </p:cNvCxnSpPr>
          <p:nvPr/>
        </p:nvCxnSpPr>
        <p:spPr>
          <a:xfrm flipH="1">
            <a:off x="2490651" y="5242114"/>
            <a:ext cx="805544" cy="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54" name="Text 6">
            <a:extLst>
              <a:ext uri="{FF2B5EF4-FFF2-40B4-BE49-F238E27FC236}">
                <a16:creationId xmlns:a16="http://schemas.microsoft.com/office/drawing/2014/main" id="{87441FE9-A359-46B8-FB2C-58AE55343E4D}"/>
              </a:ext>
            </a:extLst>
          </p:cNvPr>
          <p:cNvSpPr/>
          <p:nvPr/>
        </p:nvSpPr>
        <p:spPr>
          <a:xfrm>
            <a:off x="7985760" y="6054607"/>
            <a:ext cx="870204" cy="256032"/>
          </a:xfrm>
          <a:prstGeom prst="rect">
            <a:avLst/>
          </a:prstGeom>
          <a:noFill/>
          <a:ln/>
        </p:spPr>
        <p:txBody>
          <a:bodyPr wrap="square" lIns="0" tIns="0" rIns="0" bIns="0" rtlCol="0" anchor="t">
            <a:normAutofit/>
          </a:bodyPr>
          <a:lstStyle/>
          <a:p>
            <a:pPr marL="0" indent="0" algn="ctr">
              <a:buNone/>
            </a:pPr>
            <a:r>
              <a:rPr lang="en-US" sz="1420" b="1">
                <a:solidFill>
                  <a:srgbClr val="00B0F0"/>
                </a:solidFill>
                <a:latin typeface="Aptos" pitchFamily="34" charset="0"/>
                <a:ea typeface="Aptos" pitchFamily="34" charset="-122"/>
                <a:cs typeface="Aptos" pitchFamily="34" charset="-120"/>
              </a:rPr>
              <a:t>Well 17</a:t>
            </a:r>
            <a:endParaRPr lang="en-US" sz="1420">
              <a:solidFill>
                <a:srgbClr val="00B0F0"/>
              </a:solidFill>
            </a:endParaRPr>
          </a:p>
        </p:txBody>
      </p:sp>
      <p:sp>
        <p:nvSpPr>
          <p:cNvPr id="56" name="Text 6">
            <a:extLst>
              <a:ext uri="{FF2B5EF4-FFF2-40B4-BE49-F238E27FC236}">
                <a16:creationId xmlns:a16="http://schemas.microsoft.com/office/drawing/2014/main" id="{7102E9E5-EBA7-924A-E0B7-5C8E5D00D642}"/>
              </a:ext>
            </a:extLst>
          </p:cNvPr>
          <p:cNvSpPr/>
          <p:nvPr/>
        </p:nvSpPr>
        <p:spPr>
          <a:xfrm>
            <a:off x="619746" y="5334865"/>
            <a:ext cx="2096711" cy="918442"/>
          </a:xfrm>
          <a:prstGeom prst="rect">
            <a:avLst/>
          </a:prstGeom>
          <a:noFill/>
          <a:ln/>
        </p:spPr>
        <p:txBody>
          <a:bodyPr wrap="square" lIns="0" tIns="0" rIns="0" bIns="0" rtlCol="0" anchor="t">
            <a:normAutofit/>
          </a:bodyPr>
          <a:lstStyle/>
          <a:p>
            <a:pPr marL="0" indent="0" algn="ctr">
              <a:buNone/>
            </a:pPr>
            <a:r>
              <a:rPr lang="en-US" sz="1420" b="1">
                <a:solidFill>
                  <a:srgbClr val="FF0000"/>
                </a:solidFill>
                <a:latin typeface="Aptos" pitchFamily="34" charset="0"/>
              </a:rPr>
              <a:t>Backwash</a:t>
            </a:r>
          </a:p>
          <a:p>
            <a:pPr marL="0" indent="0" algn="ctr">
              <a:buNone/>
            </a:pPr>
            <a:r>
              <a:rPr lang="en-US" sz="1420" b="1">
                <a:solidFill>
                  <a:srgbClr val="FF0000"/>
                </a:solidFill>
                <a:latin typeface="Aptos" pitchFamily="34" charset="0"/>
              </a:rPr>
              <a:t>Tank</a:t>
            </a:r>
            <a:endParaRPr lang="en-US" sz="1420">
              <a:solidFill>
                <a:srgbClr val="FF0000"/>
              </a:solidFill>
            </a:endParaRPr>
          </a:p>
        </p:txBody>
      </p:sp>
      <p:sp>
        <p:nvSpPr>
          <p:cNvPr id="61" name="TextBox 60">
            <a:extLst>
              <a:ext uri="{FF2B5EF4-FFF2-40B4-BE49-F238E27FC236}">
                <a16:creationId xmlns:a16="http://schemas.microsoft.com/office/drawing/2014/main" id="{C1B3D3C2-068A-C23D-F502-8303A72612B3}"/>
              </a:ext>
            </a:extLst>
          </p:cNvPr>
          <p:cNvSpPr txBox="1"/>
          <p:nvPr/>
        </p:nvSpPr>
        <p:spPr>
          <a:xfrm>
            <a:off x="5944689" y="6298693"/>
            <a:ext cx="2392680" cy="369332"/>
          </a:xfrm>
          <a:prstGeom prst="rect">
            <a:avLst/>
          </a:prstGeom>
          <a:noFill/>
        </p:spPr>
        <p:txBody>
          <a:bodyPr wrap="square" rtlCol="0">
            <a:spAutoFit/>
          </a:bodyPr>
          <a:lstStyle/>
          <a:p>
            <a:r>
              <a:rPr lang="en-US" b="1"/>
              <a:t>Plant Influent Water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8FAFC"/>
        </a:solidFill>
        <a:effectLst/>
      </p:bgPr>
    </p:bg>
    <p:spTree>
      <p:nvGrpSpPr>
        <p:cNvPr id="1" name=""/>
        <p:cNvGrpSpPr/>
        <p:nvPr/>
      </p:nvGrpSpPr>
      <p:grpSpPr>
        <a:xfrm>
          <a:off x="0" y="0"/>
          <a:ext cx="0" cy="0"/>
          <a:chOff x="0" y="0"/>
          <a:chExt cx="0" cy="0"/>
        </a:xfrm>
      </p:grpSpPr>
      <p:sp>
        <p:nvSpPr>
          <p:cNvPr id="3" name="Text 1"/>
          <p:cNvSpPr/>
          <p:nvPr/>
        </p:nvSpPr>
        <p:spPr>
          <a:xfrm>
            <a:off x="1816798" y="-32765"/>
            <a:ext cx="8857107" cy="1188718"/>
          </a:xfrm>
          <a:prstGeom prst="rect">
            <a:avLst/>
          </a:prstGeom>
          <a:noFill/>
          <a:ln/>
        </p:spPr>
        <p:txBody>
          <a:bodyPr wrap="square" lIns="0" tIns="0" rIns="0" bIns="0" rtlCol="0" anchor="ctr">
            <a:normAutofit/>
          </a:bodyPr>
          <a:lstStyle/>
          <a:p>
            <a:pPr marL="0" indent="0" algn="ctr">
              <a:buNone/>
            </a:pPr>
            <a:r>
              <a:rPr lang="en-US" sz="3200" b="1">
                <a:solidFill>
                  <a:schemeClr val="accent1"/>
                </a:solidFill>
                <a:latin typeface="Aptos Display" pitchFamily="34" charset="0"/>
                <a:ea typeface="Aptos Display" pitchFamily="34" charset="-122"/>
                <a:cs typeface="Aptos Display" pitchFamily="34" charset="-120"/>
              </a:rPr>
              <a:t>The Plant has evolved over time to meet emerging water quality Regulations</a:t>
            </a:r>
            <a:endParaRPr lang="en-US" sz="3200">
              <a:solidFill>
                <a:schemeClr val="accent1"/>
              </a:solidFill>
            </a:endParaRPr>
          </a:p>
        </p:txBody>
      </p:sp>
      <p:sp>
        <p:nvSpPr>
          <p:cNvPr id="4" name="Shape 2"/>
          <p:cNvSpPr/>
          <p:nvPr/>
        </p:nvSpPr>
        <p:spPr>
          <a:xfrm>
            <a:off x="502920" y="1060704"/>
            <a:ext cx="11201400" cy="0"/>
          </a:xfrm>
          <a:prstGeom prst="line">
            <a:avLst/>
          </a:prstGeom>
          <a:noFill/>
          <a:ln w="13970">
            <a:solidFill>
              <a:srgbClr val="E5E7EB"/>
            </a:solidFill>
            <a:prstDash val="solid"/>
          </a:ln>
        </p:spPr>
        <p:txBody>
          <a:bodyPr/>
          <a:lstStyle/>
          <a:p>
            <a:endParaRPr lang="en-US"/>
          </a:p>
        </p:txBody>
      </p:sp>
      <p:sp>
        <p:nvSpPr>
          <p:cNvPr id="5" name="Text 3"/>
          <p:cNvSpPr/>
          <p:nvPr/>
        </p:nvSpPr>
        <p:spPr>
          <a:xfrm>
            <a:off x="198882" y="1148329"/>
            <a:ext cx="11809476" cy="1078992"/>
          </a:xfrm>
          <a:prstGeom prst="rect">
            <a:avLst/>
          </a:prstGeom>
          <a:noFill/>
          <a:ln/>
        </p:spPr>
        <p:txBody>
          <a:bodyPr wrap="square" lIns="0" tIns="0" rIns="0" bIns="0" rtlCol="0" anchor="t">
            <a:normAutofit/>
          </a:bodyPr>
          <a:lstStyle/>
          <a:p>
            <a:pPr marL="0" indent="0" algn="ctr">
              <a:buNone/>
            </a:pPr>
            <a:r>
              <a:rPr lang="en-US" sz="3000" b="1">
                <a:solidFill>
                  <a:srgbClr val="082438"/>
                </a:solidFill>
                <a:latin typeface="Aptos Display" pitchFamily="34" charset="0"/>
                <a:ea typeface="Aptos Display" pitchFamily="34" charset="-122"/>
                <a:cs typeface="Aptos Display" pitchFamily="34" charset="-120"/>
              </a:rPr>
              <a:t>Every improvement helped water quality - but the plant became hydraulically more restrictive</a:t>
            </a:r>
            <a:r>
              <a:rPr lang="en-US" sz="2400" b="1">
                <a:solidFill>
                  <a:srgbClr val="082438"/>
                </a:solidFill>
                <a:latin typeface="Aptos Display" pitchFamily="34" charset="0"/>
                <a:ea typeface="Aptos Display" pitchFamily="34" charset="-122"/>
                <a:cs typeface="Aptos Display" pitchFamily="34" charset="-120"/>
              </a:rPr>
              <a:t>.</a:t>
            </a:r>
            <a:endParaRPr lang="en-US" sz="2400"/>
          </a:p>
        </p:txBody>
      </p:sp>
      <p:sp>
        <p:nvSpPr>
          <p:cNvPr id="6" name="Shape 4"/>
          <p:cNvSpPr/>
          <p:nvPr/>
        </p:nvSpPr>
        <p:spPr>
          <a:xfrm flipV="1">
            <a:off x="868680" y="2743204"/>
            <a:ext cx="9631680" cy="18284"/>
          </a:xfrm>
          <a:prstGeom prst="line">
            <a:avLst/>
          </a:prstGeom>
          <a:noFill/>
          <a:ln w="27940">
            <a:solidFill>
              <a:srgbClr val="16A085"/>
            </a:solidFill>
            <a:prstDash val="solid"/>
          </a:ln>
        </p:spPr>
        <p:txBody>
          <a:bodyPr/>
          <a:lstStyle/>
          <a:p>
            <a:endParaRPr lang="en-US"/>
          </a:p>
        </p:txBody>
      </p:sp>
      <p:sp>
        <p:nvSpPr>
          <p:cNvPr id="7" name="Shape 5"/>
          <p:cNvSpPr/>
          <p:nvPr/>
        </p:nvSpPr>
        <p:spPr>
          <a:xfrm>
            <a:off x="822960" y="2551176"/>
            <a:ext cx="384048" cy="384048"/>
          </a:xfrm>
          <a:prstGeom prst="ellipse">
            <a:avLst/>
          </a:prstGeom>
          <a:solidFill>
            <a:srgbClr val="16A085"/>
          </a:solidFill>
          <a:ln w="12700">
            <a:solidFill>
              <a:srgbClr val="16A085"/>
            </a:solidFill>
            <a:prstDash val="solid"/>
          </a:ln>
        </p:spPr>
        <p:txBody>
          <a:bodyPr/>
          <a:lstStyle/>
          <a:p>
            <a:endParaRPr lang="en-US"/>
          </a:p>
        </p:txBody>
      </p:sp>
      <p:sp>
        <p:nvSpPr>
          <p:cNvPr id="8" name="Text 6"/>
          <p:cNvSpPr/>
          <p:nvPr/>
        </p:nvSpPr>
        <p:spPr>
          <a:xfrm>
            <a:off x="676656" y="2084832"/>
            <a:ext cx="685800" cy="219456"/>
          </a:xfrm>
          <a:prstGeom prst="rect">
            <a:avLst/>
          </a:prstGeom>
          <a:noFill/>
          <a:ln/>
        </p:spPr>
        <p:txBody>
          <a:bodyPr wrap="square" lIns="0" tIns="0" rIns="0" bIns="0" rtlCol="0" anchor="t">
            <a:normAutofit/>
          </a:bodyPr>
          <a:lstStyle/>
          <a:p>
            <a:pPr marL="0" indent="0" algn="ctr">
              <a:buNone/>
            </a:pPr>
            <a:r>
              <a:rPr lang="en-US" sz="1100" b="1">
                <a:solidFill>
                  <a:srgbClr val="082438"/>
                </a:solidFill>
                <a:latin typeface="Aptos" pitchFamily="34" charset="0"/>
                <a:ea typeface="Aptos" pitchFamily="34" charset="-122"/>
                <a:cs typeface="Aptos" pitchFamily="34" charset="-120"/>
              </a:rPr>
              <a:t>2012</a:t>
            </a:r>
            <a:endParaRPr lang="en-US" sz="1100"/>
          </a:p>
        </p:txBody>
      </p:sp>
      <p:sp>
        <p:nvSpPr>
          <p:cNvPr id="9" name="Text 7"/>
          <p:cNvSpPr/>
          <p:nvPr/>
        </p:nvSpPr>
        <p:spPr>
          <a:xfrm>
            <a:off x="329184" y="3127248"/>
            <a:ext cx="1417320" cy="256032"/>
          </a:xfrm>
          <a:prstGeom prst="rect">
            <a:avLst/>
          </a:prstGeom>
          <a:noFill/>
          <a:ln/>
        </p:spPr>
        <p:txBody>
          <a:bodyPr wrap="square" lIns="0" tIns="0" rIns="0" bIns="0" rtlCol="0" anchor="t">
            <a:normAutofit/>
          </a:bodyPr>
          <a:lstStyle/>
          <a:p>
            <a:pPr marL="0" indent="0" algn="ctr">
              <a:buNone/>
            </a:pPr>
            <a:r>
              <a:rPr lang="en-US" sz="1250" b="1">
                <a:solidFill>
                  <a:srgbClr val="082438"/>
                </a:solidFill>
                <a:latin typeface="Aptos" pitchFamily="34" charset="0"/>
                <a:ea typeface="Aptos" pitchFamily="34" charset="-122"/>
                <a:cs typeface="Aptos" pitchFamily="34" charset="-120"/>
              </a:rPr>
              <a:t>Thompson built</a:t>
            </a:r>
            <a:endParaRPr lang="en-US" sz="1250"/>
          </a:p>
        </p:txBody>
      </p:sp>
      <p:sp>
        <p:nvSpPr>
          <p:cNvPr id="10" name="Text 8"/>
          <p:cNvSpPr/>
          <p:nvPr/>
        </p:nvSpPr>
        <p:spPr>
          <a:xfrm>
            <a:off x="73152" y="3529584"/>
            <a:ext cx="1874520" cy="685800"/>
          </a:xfrm>
          <a:prstGeom prst="rect">
            <a:avLst/>
          </a:prstGeom>
          <a:noFill/>
          <a:ln/>
        </p:spPr>
        <p:txBody>
          <a:bodyPr wrap="square" lIns="0" tIns="0" rIns="0" bIns="0" rtlCol="0" anchor="t">
            <a:normAutofit/>
          </a:bodyPr>
          <a:lstStyle/>
          <a:p>
            <a:pPr marL="0" indent="0" algn="ctr">
              <a:buNone/>
            </a:pPr>
            <a:r>
              <a:rPr lang="en-US" sz="970">
                <a:solidFill>
                  <a:srgbClr val="374151"/>
                </a:solidFill>
                <a:latin typeface="Aptos" pitchFamily="34" charset="0"/>
                <a:ea typeface="Aptos" pitchFamily="34" charset="-122"/>
                <a:cs typeface="Aptos" pitchFamily="34" charset="-120"/>
              </a:rPr>
              <a:t>Manganese treatment around original supply configuration.</a:t>
            </a:r>
            <a:endParaRPr lang="en-US" sz="970"/>
          </a:p>
        </p:txBody>
      </p:sp>
      <p:sp>
        <p:nvSpPr>
          <p:cNvPr id="11" name="Shape 9"/>
          <p:cNvSpPr/>
          <p:nvPr/>
        </p:nvSpPr>
        <p:spPr>
          <a:xfrm>
            <a:off x="2857500" y="2569464"/>
            <a:ext cx="384048" cy="384048"/>
          </a:xfrm>
          <a:prstGeom prst="ellipse">
            <a:avLst/>
          </a:prstGeom>
          <a:solidFill>
            <a:srgbClr val="16A085"/>
          </a:solidFill>
          <a:ln w="12700">
            <a:solidFill>
              <a:srgbClr val="16A085"/>
            </a:solidFill>
            <a:prstDash val="solid"/>
          </a:ln>
        </p:spPr>
        <p:txBody>
          <a:bodyPr/>
          <a:lstStyle/>
          <a:p>
            <a:endParaRPr lang="en-US"/>
          </a:p>
        </p:txBody>
      </p:sp>
      <p:sp>
        <p:nvSpPr>
          <p:cNvPr id="12" name="Text 10"/>
          <p:cNvSpPr/>
          <p:nvPr/>
        </p:nvSpPr>
        <p:spPr>
          <a:xfrm>
            <a:off x="2688336" y="2084832"/>
            <a:ext cx="685800" cy="219456"/>
          </a:xfrm>
          <a:prstGeom prst="rect">
            <a:avLst/>
          </a:prstGeom>
          <a:noFill/>
          <a:ln/>
        </p:spPr>
        <p:txBody>
          <a:bodyPr wrap="square" lIns="0" tIns="0" rIns="0" bIns="0" rtlCol="0" anchor="t">
            <a:normAutofit/>
          </a:bodyPr>
          <a:lstStyle/>
          <a:p>
            <a:pPr marL="0" indent="0" algn="ctr">
              <a:buNone/>
            </a:pPr>
            <a:r>
              <a:rPr lang="en-US" sz="1100" b="1">
                <a:solidFill>
                  <a:srgbClr val="082438"/>
                </a:solidFill>
                <a:latin typeface="Aptos" pitchFamily="34" charset="0"/>
                <a:ea typeface="Aptos" pitchFamily="34" charset="-122"/>
                <a:cs typeface="Aptos" pitchFamily="34" charset="-120"/>
              </a:rPr>
              <a:t>2018</a:t>
            </a:r>
            <a:endParaRPr lang="en-US" sz="1100"/>
          </a:p>
        </p:txBody>
      </p:sp>
      <p:sp>
        <p:nvSpPr>
          <p:cNvPr id="13" name="Text 11"/>
          <p:cNvSpPr/>
          <p:nvPr/>
        </p:nvSpPr>
        <p:spPr>
          <a:xfrm>
            <a:off x="2340864" y="3127248"/>
            <a:ext cx="1417320" cy="256032"/>
          </a:xfrm>
          <a:prstGeom prst="rect">
            <a:avLst/>
          </a:prstGeom>
          <a:noFill/>
          <a:ln/>
        </p:spPr>
        <p:txBody>
          <a:bodyPr wrap="square" lIns="0" tIns="0" rIns="0" bIns="0" rtlCol="0" anchor="t">
            <a:normAutofit/>
          </a:bodyPr>
          <a:lstStyle/>
          <a:p>
            <a:pPr marL="0" indent="0" algn="ctr">
              <a:buNone/>
            </a:pPr>
            <a:r>
              <a:rPr lang="en-US" sz="1250" b="1">
                <a:solidFill>
                  <a:srgbClr val="082438"/>
                </a:solidFill>
                <a:latin typeface="Aptos" pitchFamily="34" charset="0"/>
                <a:ea typeface="Aptos" pitchFamily="34" charset="-122"/>
                <a:cs typeface="Aptos" pitchFamily="34" charset="-120"/>
              </a:rPr>
              <a:t>Well 2 GAC</a:t>
            </a:r>
            <a:endParaRPr lang="en-US" sz="1250"/>
          </a:p>
        </p:txBody>
      </p:sp>
      <p:sp>
        <p:nvSpPr>
          <p:cNvPr id="14" name="Text 12"/>
          <p:cNvSpPr/>
          <p:nvPr/>
        </p:nvSpPr>
        <p:spPr>
          <a:xfrm>
            <a:off x="2084832" y="3529584"/>
            <a:ext cx="1874520" cy="685800"/>
          </a:xfrm>
          <a:prstGeom prst="rect">
            <a:avLst/>
          </a:prstGeom>
          <a:noFill/>
          <a:ln/>
        </p:spPr>
        <p:txBody>
          <a:bodyPr wrap="square" lIns="0" tIns="0" rIns="0" bIns="0" rtlCol="0" anchor="t">
            <a:normAutofit/>
          </a:bodyPr>
          <a:lstStyle/>
          <a:p>
            <a:pPr marL="0" indent="0" algn="ctr">
              <a:buNone/>
            </a:pPr>
            <a:r>
              <a:rPr lang="en-US" sz="970">
                <a:solidFill>
                  <a:srgbClr val="374151"/>
                </a:solidFill>
                <a:latin typeface="Aptos" pitchFamily="34" charset="0"/>
                <a:ea typeface="Aptos" pitchFamily="34" charset="-122"/>
                <a:cs typeface="Aptos" pitchFamily="34" charset="-120"/>
              </a:rPr>
              <a:t>Well 2 treatment and blending adds operational dependence.</a:t>
            </a:r>
            <a:endParaRPr lang="en-US" sz="970"/>
          </a:p>
        </p:txBody>
      </p:sp>
      <p:sp>
        <p:nvSpPr>
          <p:cNvPr id="15" name="Shape 13"/>
          <p:cNvSpPr/>
          <p:nvPr/>
        </p:nvSpPr>
        <p:spPr>
          <a:xfrm>
            <a:off x="4892040" y="2551176"/>
            <a:ext cx="384048" cy="384048"/>
          </a:xfrm>
          <a:prstGeom prst="ellipse">
            <a:avLst/>
          </a:prstGeom>
          <a:solidFill>
            <a:srgbClr val="16A085"/>
          </a:solidFill>
          <a:ln w="12700">
            <a:solidFill>
              <a:srgbClr val="16A085"/>
            </a:solidFill>
            <a:prstDash val="solid"/>
          </a:ln>
        </p:spPr>
        <p:txBody>
          <a:bodyPr/>
          <a:lstStyle/>
          <a:p>
            <a:endParaRPr lang="en-US"/>
          </a:p>
        </p:txBody>
      </p:sp>
      <p:sp>
        <p:nvSpPr>
          <p:cNvPr id="16" name="Text 14"/>
          <p:cNvSpPr/>
          <p:nvPr/>
        </p:nvSpPr>
        <p:spPr>
          <a:xfrm>
            <a:off x="4745736" y="2084832"/>
            <a:ext cx="685800" cy="219456"/>
          </a:xfrm>
          <a:prstGeom prst="rect">
            <a:avLst/>
          </a:prstGeom>
          <a:noFill/>
          <a:ln/>
        </p:spPr>
        <p:txBody>
          <a:bodyPr wrap="square" lIns="0" tIns="0" rIns="0" bIns="0" rtlCol="0" anchor="t">
            <a:normAutofit/>
          </a:bodyPr>
          <a:lstStyle/>
          <a:p>
            <a:pPr marL="0" indent="0" algn="ctr">
              <a:buNone/>
            </a:pPr>
            <a:r>
              <a:rPr lang="en-US" sz="1100" b="1">
                <a:solidFill>
                  <a:srgbClr val="082438"/>
                </a:solidFill>
                <a:latin typeface="Aptos" pitchFamily="34" charset="0"/>
                <a:ea typeface="Aptos" pitchFamily="34" charset="-122"/>
                <a:cs typeface="Aptos" pitchFamily="34" charset="-120"/>
              </a:rPr>
              <a:t>2019</a:t>
            </a:r>
            <a:endParaRPr lang="en-US" sz="1100"/>
          </a:p>
        </p:txBody>
      </p:sp>
      <p:sp>
        <p:nvSpPr>
          <p:cNvPr id="17" name="Text 15"/>
          <p:cNvSpPr/>
          <p:nvPr/>
        </p:nvSpPr>
        <p:spPr>
          <a:xfrm>
            <a:off x="4398264" y="3127248"/>
            <a:ext cx="1417320" cy="256032"/>
          </a:xfrm>
          <a:prstGeom prst="rect">
            <a:avLst/>
          </a:prstGeom>
          <a:noFill/>
          <a:ln/>
        </p:spPr>
        <p:txBody>
          <a:bodyPr wrap="square" lIns="0" tIns="0" rIns="0" bIns="0" rtlCol="0" anchor="t">
            <a:normAutofit/>
          </a:bodyPr>
          <a:lstStyle/>
          <a:p>
            <a:pPr marL="0" indent="0" algn="ctr">
              <a:buNone/>
            </a:pPr>
            <a:r>
              <a:rPr lang="en-US" sz="1250" b="1">
                <a:solidFill>
                  <a:srgbClr val="082438"/>
                </a:solidFill>
                <a:latin typeface="Aptos" pitchFamily="34" charset="0"/>
                <a:ea typeface="Aptos" pitchFamily="34" charset="-122"/>
                <a:cs typeface="Aptos" pitchFamily="34" charset="-120"/>
              </a:rPr>
              <a:t>Well 8A / 1A</a:t>
            </a:r>
            <a:endParaRPr lang="en-US" sz="1250"/>
          </a:p>
        </p:txBody>
      </p:sp>
      <p:sp>
        <p:nvSpPr>
          <p:cNvPr id="18" name="Text 16"/>
          <p:cNvSpPr/>
          <p:nvPr/>
        </p:nvSpPr>
        <p:spPr>
          <a:xfrm>
            <a:off x="4142232" y="3529584"/>
            <a:ext cx="1874520" cy="685800"/>
          </a:xfrm>
          <a:prstGeom prst="rect">
            <a:avLst/>
          </a:prstGeom>
          <a:noFill/>
          <a:ln/>
        </p:spPr>
        <p:txBody>
          <a:bodyPr wrap="square" lIns="0" tIns="0" rIns="0" bIns="0" rtlCol="0" anchor="t">
            <a:normAutofit/>
          </a:bodyPr>
          <a:lstStyle/>
          <a:p>
            <a:pPr marL="0" indent="0" algn="ctr">
              <a:buNone/>
            </a:pPr>
            <a:r>
              <a:rPr lang="en-US" sz="970">
                <a:solidFill>
                  <a:srgbClr val="374151"/>
                </a:solidFill>
                <a:latin typeface="Aptos" pitchFamily="34" charset="0"/>
                <a:ea typeface="Aptos" pitchFamily="34" charset="-122"/>
                <a:cs typeface="Aptos" pitchFamily="34" charset="-120"/>
              </a:rPr>
              <a:t>Additional source wells become part of the Thompson operating picture.</a:t>
            </a:r>
            <a:endParaRPr lang="en-US" sz="970"/>
          </a:p>
        </p:txBody>
      </p:sp>
      <p:sp>
        <p:nvSpPr>
          <p:cNvPr id="19" name="Shape 17"/>
          <p:cNvSpPr/>
          <p:nvPr/>
        </p:nvSpPr>
        <p:spPr>
          <a:xfrm>
            <a:off x="6995160" y="2551176"/>
            <a:ext cx="384048" cy="384048"/>
          </a:xfrm>
          <a:prstGeom prst="ellipse">
            <a:avLst/>
          </a:prstGeom>
          <a:solidFill>
            <a:srgbClr val="16A085"/>
          </a:solidFill>
          <a:ln w="12700">
            <a:solidFill>
              <a:srgbClr val="16A085"/>
            </a:solidFill>
            <a:prstDash val="solid"/>
          </a:ln>
        </p:spPr>
        <p:txBody>
          <a:bodyPr/>
          <a:lstStyle/>
          <a:p>
            <a:endParaRPr lang="en-US"/>
          </a:p>
        </p:txBody>
      </p:sp>
      <p:sp>
        <p:nvSpPr>
          <p:cNvPr id="20" name="Text 18"/>
          <p:cNvSpPr/>
          <p:nvPr/>
        </p:nvSpPr>
        <p:spPr>
          <a:xfrm>
            <a:off x="6848856" y="2084832"/>
            <a:ext cx="685800" cy="219456"/>
          </a:xfrm>
          <a:prstGeom prst="rect">
            <a:avLst/>
          </a:prstGeom>
          <a:noFill/>
          <a:ln/>
        </p:spPr>
        <p:txBody>
          <a:bodyPr wrap="square" lIns="0" tIns="0" rIns="0" bIns="0" rtlCol="0" anchor="t">
            <a:normAutofit/>
          </a:bodyPr>
          <a:lstStyle/>
          <a:p>
            <a:pPr marL="0" indent="0" algn="ctr">
              <a:buNone/>
            </a:pPr>
            <a:r>
              <a:rPr lang="en-US" sz="1100" b="1">
                <a:solidFill>
                  <a:srgbClr val="082438"/>
                </a:solidFill>
                <a:latin typeface="Aptos" pitchFamily="34" charset="0"/>
                <a:ea typeface="Aptos" pitchFamily="34" charset="-122"/>
                <a:cs typeface="Aptos" pitchFamily="34" charset="-120"/>
              </a:rPr>
              <a:t>2021</a:t>
            </a:r>
            <a:endParaRPr lang="en-US" sz="1100"/>
          </a:p>
        </p:txBody>
      </p:sp>
      <p:sp>
        <p:nvSpPr>
          <p:cNvPr id="21" name="Text 19"/>
          <p:cNvSpPr/>
          <p:nvPr/>
        </p:nvSpPr>
        <p:spPr>
          <a:xfrm>
            <a:off x="6501384" y="3127248"/>
            <a:ext cx="1417320" cy="256032"/>
          </a:xfrm>
          <a:prstGeom prst="rect">
            <a:avLst/>
          </a:prstGeom>
          <a:noFill/>
          <a:ln/>
        </p:spPr>
        <p:txBody>
          <a:bodyPr wrap="square" lIns="0" tIns="0" rIns="0" bIns="0" rtlCol="0" anchor="t">
            <a:normAutofit/>
          </a:bodyPr>
          <a:lstStyle/>
          <a:p>
            <a:pPr marL="0" indent="0" algn="ctr">
              <a:buNone/>
            </a:pPr>
            <a:r>
              <a:rPr lang="en-US" sz="1250" b="1">
                <a:solidFill>
                  <a:srgbClr val="082438"/>
                </a:solidFill>
                <a:latin typeface="Aptos" pitchFamily="34" charset="0"/>
                <a:ea typeface="Aptos" pitchFamily="34" charset="-122"/>
                <a:cs typeface="Aptos" pitchFamily="34" charset="-120"/>
              </a:rPr>
              <a:t>PFAS IX added</a:t>
            </a:r>
            <a:endParaRPr lang="en-US" sz="1250"/>
          </a:p>
        </p:txBody>
      </p:sp>
      <p:sp>
        <p:nvSpPr>
          <p:cNvPr id="22" name="Text 20"/>
          <p:cNvSpPr/>
          <p:nvPr/>
        </p:nvSpPr>
        <p:spPr>
          <a:xfrm>
            <a:off x="6245352" y="3529584"/>
            <a:ext cx="1874520" cy="685800"/>
          </a:xfrm>
          <a:prstGeom prst="rect">
            <a:avLst/>
          </a:prstGeom>
          <a:noFill/>
          <a:ln/>
        </p:spPr>
        <p:txBody>
          <a:bodyPr wrap="square" lIns="0" tIns="0" rIns="0" bIns="0" rtlCol="0" anchor="t">
            <a:normAutofit/>
          </a:bodyPr>
          <a:lstStyle/>
          <a:p>
            <a:pPr marL="0" indent="0" algn="ctr">
              <a:buNone/>
            </a:pPr>
            <a:r>
              <a:rPr lang="en-US" sz="970">
                <a:solidFill>
                  <a:srgbClr val="374151"/>
                </a:solidFill>
                <a:latin typeface="Aptos" pitchFamily="34" charset="0"/>
                <a:ea typeface="Aptos" pitchFamily="34" charset="-122"/>
                <a:cs typeface="Aptos" pitchFamily="34" charset="-120"/>
              </a:rPr>
              <a:t>Ion exchange treatment added for PFAS removal.</a:t>
            </a:r>
            <a:endParaRPr lang="en-US" sz="970"/>
          </a:p>
        </p:txBody>
      </p:sp>
      <p:sp>
        <p:nvSpPr>
          <p:cNvPr id="23" name="Shape 21"/>
          <p:cNvSpPr/>
          <p:nvPr/>
        </p:nvSpPr>
        <p:spPr>
          <a:xfrm>
            <a:off x="9098280" y="2551176"/>
            <a:ext cx="384048" cy="384048"/>
          </a:xfrm>
          <a:prstGeom prst="ellipse">
            <a:avLst/>
          </a:prstGeom>
          <a:solidFill>
            <a:srgbClr val="F97316"/>
          </a:solidFill>
          <a:ln w="12700">
            <a:solidFill>
              <a:srgbClr val="F97316"/>
            </a:solidFill>
            <a:prstDash val="solid"/>
          </a:ln>
        </p:spPr>
        <p:txBody>
          <a:bodyPr/>
          <a:lstStyle/>
          <a:p>
            <a:endParaRPr lang="en-US"/>
          </a:p>
        </p:txBody>
      </p:sp>
      <p:sp>
        <p:nvSpPr>
          <p:cNvPr id="24" name="Text 22"/>
          <p:cNvSpPr/>
          <p:nvPr/>
        </p:nvSpPr>
        <p:spPr>
          <a:xfrm>
            <a:off x="8951976" y="2084832"/>
            <a:ext cx="685800" cy="219456"/>
          </a:xfrm>
          <a:prstGeom prst="rect">
            <a:avLst/>
          </a:prstGeom>
          <a:noFill/>
          <a:ln/>
        </p:spPr>
        <p:txBody>
          <a:bodyPr wrap="square" lIns="0" tIns="0" rIns="0" bIns="0" rtlCol="0" anchor="t">
            <a:normAutofit/>
          </a:bodyPr>
          <a:lstStyle/>
          <a:p>
            <a:pPr marL="0" indent="0" algn="ctr">
              <a:buNone/>
            </a:pPr>
            <a:r>
              <a:rPr lang="en-US" sz="1100" b="1">
                <a:solidFill>
                  <a:srgbClr val="082438"/>
                </a:solidFill>
                <a:latin typeface="Aptos" pitchFamily="34" charset="0"/>
                <a:ea typeface="Aptos" pitchFamily="34" charset="-122"/>
                <a:cs typeface="Aptos" pitchFamily="34" charset="-120"/>
              </a:rPr>
              <a:t>Today</a:t>
            </a:r>
            <a:endParaRPr lang="en-US" sz="1100"/>
          </a:p>
        </p:txBody>
      </p:sp>
      <p:sp>
        <p:nvSpPr>
          <p:cNvPr id="25" name="Text 23"/>
          <p:cNvSpPr/>
          <p:nvPr/>
        </p:nvSpPr>
        <p:spPr>
          <a:xfrm>
            <a:off x="8604504" y="3127248"/>
            <a:ext cx="1417320" cy="256032"/>
          </a:xfrm>
          <a:prstGeom prst="rect">
            <a:avLst/>
          </a:prstGeom>
          <a:noFill/>
          <a:ln/>
        </p:spPr>
        <p:txBody>
          <a:bodyPr wrap="square" lIns="0" tIns="0" rIns="0" bIns="0" rtlCol="0" anchor="t">
            <a:normAutofit fontScale="92500"/>
          </a:bodyPr>
          <a:lstStyle/>
          <a:p>
            <a:pPr marL="0" indent="0" algn="ctr">
              <a:buNone/>
            </a:pPr>
            <a:r>
              <a:rPr lang="en-US" sz="1250" b="1">
                <a:solidFill>
                  <a:srgbClr val="082438"/>
                </a:solidFill>
                <a:latin typeface="Aptos" pitchFamily="34" charset="0"/>
                <a:ea typeface="Aptos" pitchFamily="34" charset="-122"/>
                <a:cs typeface="Aptos" pitchFamily="34" charset="-120"/>
              </a:rPr>
              <a:t>More complex plant</a:t>
            </a:r>
            <a:endParaRPr lang="en-US" sz="1250"/>
          </a:p>
        </p:txBody>
      </p:sp>
      <p:sp>
        <p:nvSpPr>
          <p:cNvPr id="26" name="Text 24"/>
          <p:cNvSpPr/>
          <p:nvPr/>
        </p:nvSpPr>
        <p:spPr>
          <a:xfrm>
            <a:off x="8348472" y="3529584"/>
            <a:ext cx="1874520" cy="685800"/>
          </a:xfrm>
          <a:prstGeom prst="rect">
            <a:avLst/>
          </a:prstGeom>
          <a:noFill/>
          <a:ln/>
        </p:spPr>
        <p:txBody>
          <a:bodyPr wrap="square" lIns="0" tIns="0" rIns="0" bIns="0" rtlCol="0" anchor="t">
            <a:normAutofit/>
          </a:bodyPr>
          <a:lstStyle/>
          <a:p>
            <a:pPr marL="0" indent="0" algn="ctr">
              <a:buNone/>
            </a:pPr>
            <a:r>
              <a:rPr lang="en-US" sz="970">
                <a:solidFill>
                  <a:srgbClr val="374151"/>
                </a:solidFill>
                <a:latin typeface="Aptos" pitchFamily="34" charset="0"/>
                <a:ea typeface="Aptos" pitchFamily="34" charset="-122"/>
                <a:cs typeface="Aptos" pitchFamily="34" charset="-120"/>
              </a:rPr>
              <a:t>More piping, valves, instruments, and headloss.</a:t>
            </a:r>
            <a:endParaRPr lang="en-US" sz="970"/>
          </a:p>
        </p:txBody>
      </p:sp>
      <p:sp>
        <p:nvSpPr>
          <p:cNvPr id="27" name="Shape 25"/>
          <p:cNvSpPr/>
          <p:nvPr/>
        </p:nvSpPr>
        <p:spPr>
          <a:xfrm>
            <a:off x="1051560" y="4983479"/>
            <a:ext cx="10111740" cy="1051557"/>
          </a:xfrm>
          <a:prstGeom prst="roundRect">
            <a:avLst>
              <a:gd name="adj" fmla="val 15000"/>
            </a:avLst>
          </a:prstGeom>
          <a:solidFill>
            <a:srgbClr val="082438"/>
          </a:solidFill>
          <a:ln w="8890">
            <a:solidFill>
              <a:srgbClr val="082438"/>
            </a:solidFill>
            <a:prstDash val="solid"/>
          </a:ln>
          <a:effectLst>
            <a:outerShdw blurRad="12700" dist="50800" dir="2700000" algn="bl" rotWithShape="0">
              <a:srgbClr val="000000">
                <a:alpha val="9000"/>
              </a:srgbClr>
            </a:outerShdw>
          </a:effectLst>
        </p:spPr>
        <p:txBody>
          <a:bodyPr/>
          <a:lstStyle/>
          <a:p>
            <a:endParaRPr lang="en-US"/>
          </a:p>
        </p:txBody>
      </p:sp>
      <p:sp>
        <p:nvSpPr>
          <p:cNvPr id="28" name="Text 26"/>
          <p:cNvSpPr/>
          <p:nvPr/>
        </p:nvSpPr>
        <p:spPr>
          <a:xfrm>
            <a:off x="1325880" y="5230368"/>
            <a:ext cx="9509760" cy="182880"/>
          </a:xfrm>
          <a:prstGeom prst="rect">
            <a:avLst/>
          </a:prstGeom>
          <a:noFill/>
          <a:ln/>
        </p:spPr>
        <p:txBody>
          <a:bodyPr wrap="square" lIns="0" tIns="0" rIns="0" bIns="0" rtlCol="0" anchor="t">
            <a:noAutofit/>
          </a:bodyPr>
          <a:lstStyle/>
          <a:p>
            <a:pPr marL="0" indent="0" algn="ctr">
              <a:buNone/>
            </a:pPr>
            <a:r>
              <a:rPr lang="en-US" sz="2000" b="1">
                <a:solidFill>
                  <a:srgbClr val="FFFFFF"/>
                </a:solidFill>
                <a:latin typeface="Aptos" pitchFamily="34" charset="0"/>
                <a:ea typeface="Aptos" pitchFamily="34" charset="-122"/>
                <a:cs typeface="Aptos" pitchFamily="34" charset="-120"/>
              </a:rPr>
              <a:t>The treatment process improved. The original valve and plant control architecture did not keep pace.</a:t>
            </a:r>
            <a:endParaRPr lang="en-US" sz="2000"/>
          </a:p>
        </p:txBody>
      </p:sp>
      <p:sp>
        <p:nvSpPr>
          <p:cNvPr id="31" name="Text 28"/>
          <p:cNvSpPr/>
          <p:nvPr/>
        </p:nvSpPr>
        <p:spPr>
          <a:xfrm>
            <a:off x="502920" y="6473952"/>
            <a:ext cx="6583680" cy="201168"/>
          </a:xfrm>
          <a:prstGeom prst="rect">
            <a:avLst/>
          </a:prstGeom>
          <a:noFill/>
          <a:ln/>
        </p:spPr>
        <p:txBody>
          <a:bodyPr wrap="square" lIns="0" tIns="0" rIns="0" bIns="0" rtlCol="0" anchor="ctr"/>
          <a:lstStyle/>
          <a:p>
            <a:pPr marL="0" indent="0">
              <a:buNone/>
            </a:pPr>
            <a:r>
              <a:rPr lang="en-US" sz="740">
                <a:solidFill>
                  <a:srgbClr val="6B7280"/>
                </a:solidFill>
              </a:rPr>
              <a:t>RCSD | Thompson Plant Hydraulic Reliability Improvements</a:t>
            </a:r>
            <a:endParaRPr lang="en-US" sz="740"/>
          </a:p>
        </p:txBody>
      </p:sp>
      <p:sp>
        <p:nvSpPr>
          <p:cNvPr id="32" name="Text 29"/>
          <p:cNvSpPr/>
          <p:nvPr/>
        </p:nvSpPr>
        <p:spPr>
          <a:xfrm>
            <a:off x="11475720" y="6473952"/>
            <a:ext cx="320040" cy="201168"/>
          </a:xfrm>
          <a:prstGeom prst="rect">
            <a:avLst/>
          </a:prstGeom>
          <a:noFill/>
          <a:ln/>
        </p:spPr>
        <p:txBody>
          <a:bodyPr wrap="square" lIns="0" tIns="0" rIns="0" bIns="0" rtlCol="0" anchor="ctr"/>
          <a:lstStyle/>
          <a:p>
            <a:pPr marL="0" indent="0" algn="r">
              <a:buNone/>
            </a:pPr>
            <a:r>
              <a:rPr lang="en-US" sz="1200"/>
              <a:t>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467A84-B75F-7592-DE49-D877F6BFDA1D}"/>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62498607-FD12-EA38-B506-E27F01F9CEA7}"/>
              </a:ext>
            </a:extLst>
          </p:cNvPr>
          <p:cNvPicPr>
            <a:picLocks noGrp="1" noRot="1" noChangeAspect="1" noMove="1" noResize="1" noEditPoints="1" noAdjustHandles="1" noChangeArrowheads="1" noChangeShapeType="1" noCrop="1"/>
          </p:cNvPicPr>
          <p:nvPr/>
        </p:nvPicPr>
        <p:blipFill>
          <a:blip r:embed="rId3"/>
          <a:stretch>
            <a:fillRect/>
          </a:stretch>
        </p:blipFill>
        <p:spPr>
          <a:xfrm>
            <a:off x="0" y="2857152"/>
            <a:ext cx="10082134" cy="4000847"/>
          </a:xfrm>
          <a:prstGeom prst="rect">
            <a:avLst/>
          </a:prstGeom>
        </p:spPr>
      </p:pic>
      <p:sp>
        <p:nvSpPr>
          <p:cNvPr id="2" name="Text 0">
            <a:extLst>
              <a:ext uri="{FF2B5EF4-FFF2-40B4-BE49-F238E27FC236}">
                <a16:creationId xmlns:a16="http://schemas.microsoft.com/office/drawing/2014/main" id="{4955D0E3-FFD0-F31A-07F8-290B06ADDEAE}"/>
              </a:ext>
            </a:extLst>
          </p:cNvPr>
          <p:cNvSpPr/>
          <p:nvPr/>
        </p:nvSpPr>
        <p:spPr>
          <a:xfrm>
            <a:off x="502920" y="109191"/>
            <a:ext cx="4206240" cy="401862"/>
          </a:xfrm>
          <a:prstGeom prst="rect">
            <a:avLst/>
          </a:prstGeom>
          <a:noFill/>
          <a:ln/>
        </p:spPr>
        <p:txBody>
          <a:bodyPr wrap="square" lIns="0" tIns="0" rIns="0" bIns="0" rtlCol="0" anchor="ctr"/>
          <a:lstStyle/>
          <a:p>
            <a:pPr marL="0" indent="0">
              <a:buNone/>
            </a:pPr>
            <a:endParaRPr lang="en-US" sz="850"/>
          </a:p>
        </p:txBody>
      </p:sp>
      <p:sp>
        <p:nvSpPr>
          <p:cNvPr id="3" name="Text 1">
            <a:extLst>
              <a:ext uri="{FF2B5EF4-FFF2-40B4-BE49-F238E27FC236}">
                <a16:creationId xmlns:a16="http://schemas.microsoft.com/office/drawing/2014/main" id="{70C0EA50-2988-2831-2B7C-EC4E33E18538}"/>
              </a:ext>
            </a:extLst>
          </p:cNvPr>
          <p:cNvSpPr/>
          <p:nvPr/>
        </p:nvSpPr>
        <p:spPr>
          <a:xfrm>
            <a:off x="2999079" y="301485"/>
            <a:ext cx="8636661" cy="502920"/>
          </a:xfrm>
          <a:prstGeom prst="rect">
            <a:avLst/>
          </a:prstGeom>
          <a:noFill/>
          <a:ln/>
        </p:spPr>
        <p:txBody>
          <a:bodyPr wrap="square" lIns="0" tIns="0" rIns="0" bIns="0" rtlCol="0" anchor="ctr">
            <a:noAutofit/>
          </a:bodyPr>
          <a:lstStyle/>
          <a:p>
            <a:r>
              <a:rPr lang="en-US" sz="3200" b="1">
                <a:solidFill>
                  <a:schemeClr val="accent1"/>
                </a:solidFill>
                <a:latin typeface="Aptos Display" pitchFamily="34" charset="0"/>
                <a:ea typeface="Aptos Display" pitchFamily="34" charset="-122"/>
                <a:cs typeface="Aptos Display" pitchFamily="34" charset="-120"/>
              </a:rPr>
              <a:t>Thompson Plant 2026 Configuration</a:t>
            </a:r>
            <a:endParaRPr lang="en-US" sz="3200">
              <a:solidFill>
                <a:schemeClr val="accent1"/>
              </a:solidFill>
            </a:endParaRPr>
          </a:p>
          <a:p>
            <a:pPr marL="0" indent="0">
              <a:buNone/>
            </a:pPr>
            <a:r>
              <a:rPr lang="en-US" sz="3200" b="1">
                <a:solidFill>
                  <a:srgbClr val="082438"/>
                </a:solidFill>
                <a:latin typeface="Aptos Display" pitchFamily="34" charset="0"/>
                <a:ea typeface="Aptos Display" pitchFamily="34" charset="-122"/>
                <a:cs typeface="Aptos Display" pitchFamily="34" charset="-120"/>
              </a:rPr>
              <a:t> </a:t>
            </a:r>
            <a:endParaRPr lang="en-US" sz="3200"/>
          </a:p>
        </p:txBody>
      </p:sp>
      <p:sp>
        <p:nvSpPr>
          <p:cNvPr id="6" name="Text 4">
            <a:extLst>
              <a:ext uri="{FF2B5EF4-FFF2-40B4-BE49-F238E27FC236}">
                <a16:creationId xmlns:a16="http://schemas.microsoft.com/office/drawing/2014/main" id="{ACF93B6B-101E-F94F-4FF3-5C347008995C}"/>
              </a:ext>
            </a:extLst>
          </p:cNvPr>
          <p:cNvSpPr/>
          <p:nvPr/>
        </p:nvSpPr>
        <p:spPr>
          <a:xfrm>
            <a:off x="590997" y="1648096"/>
            <a:ext cx="4572000" cy="841248"/>
          </a:xfrm>
          <a:prstGeom prst="rect">
            <a:avLst/>
          </a:prstGeom>
          <a:noFill/>
          <a:ln/>
        </p:spPr>
        <p:txBody>
          <a:bodyPr wrap="square" lIns="0" tIns="0" rIns="0" bIns="0" rtlCol="0" anchor="t">
            <a:normAutofit/>
          </a:bodyPr>
          <a:lstStyle/>
          <a:p>
            <a:pPr marL="0" indent="0" algn="l">
              <a:buNone/>
            </a:pPr>
            <a:endParaRPr lang="en-US" sz="1540"/>
          </a:p>
        </p:txBody>
      </p:sp>
      <p:sp>
        <p:nvSpPr>
          <p:cNvPr id="8" name="Text 6">
            <a:extLst>
              <a:ext uri="{FF2B5EF4-FFF2-40B4-BE49-F238E27FC236}">
                <a16:creationId xmlns:a16="http://schemas.microsoft.com/office/drawing/2014/main" id="{F47F196E-84E7-8A6F-4426-38F8E0C4AE02}"/>
              </a:ext>
            </a:extLst>
          </p:cNvPr>
          <p:cNvSpPr/>
          <p:nvPr/>
        </p:nvSpPr>
        <p:spPr>
          <a:xfrm>
            <a:off x="7141029" y="5448387"/>
            <a:ext cx="870204" cy="256032"/>
          </a:xfrm>
          <a:prstGeom prst="rect">
            <a:avLst/>
          </a:prstGeom>
          <a:noFill/>
          <a:ln/>
        </p:spPr>
        <p:txBody>
          <a:bodyPr wrap="square" lIns="0" tIns="0" rIns="0" bIns="0" rtlCol="0" anchor="t">
            <a:normAutofit/>
          </a:bodyPr>
          <a:lstStyle/>
          <a:p>
            <a:pPr marL="0" indent="0" algn="ctr">
              <a:buNone/>
            </a:pPr>
            <a:r>
              <a:rPr lang="en-US" sz="1420" b="1">
                <a:solidFill>
                  <a:schemeClr val="tx1">
                    <a:lumMod val="95000"/>
                    <a:lumOff val="5000"/>
                  </a:schemeClr>
                </a:solidFill>
                <a:latin typeface="Aptos" pitchFamily="34" charset="0"/>
                <a:ea typeface="Aptos" pitchFamily="34" charset="-122"/>
                <a:cs typeface="Aptos" pitchFamily="34" charset="-120"/>
              </a:rPr>
              <a:t>Well 18</a:t>
            </a:r>
            <a:endParaRPr lang="en-US" sz="1420">
              <a:solidFill>
                <a:schemeClr val="tx1">
                  <a:lumMod val="95000"/>
                  <a:lumOff val="5000"/>
                </a:schemeClr>
              </a:solidFill>
            </a:endParaRPr>
          </a:p>
        </p:txBody>
      </p:sp>
      <p:sp>
        <p:nvSpPr>
          <p:cNvPr id="12" name="Text 10">
            <a:extLst>
              <a:ext uri="{FF2B5EF4-FFF2-40B4-BE49-F238E27FC236}">
                <a16:creationId xmlns:a16="http://schemas.microsoft.com/office/drawing/2014/main" id="{D9FA7C51-FF9E-0626-0863-37DCF58E2034}"/>
              </a:ext>
            </a:extLst>
          </p:cNvPr>
          <p:cNvSpPr/>
          <p:nvPr/>
        </p:nvSpPr>
        <p:spPr>
          <a:xfrm>
            <a:off x="3249169" y="5606577"/>
            <a:ext cx="1874520" cy="256032"/>
          </a:xfrm>
          <a:prstGeom prst="rect">
            <a:avLst/>
          </a:prstGeom>
          <a:noFill/>
          <a:ln>
            <a:solidFill>
              <a:srgbClr val="00B0F0"/>
            </a:solidFill>
          </a:ln>
        </p:spPr>
        <p:txBody>
          <a:bodyPr wrap="square" lIns="0" tIns="0" rIns="0" bIns="0" rtlCol="0" anchor="t">
            <a:normAutofit/>
          </a:bodyPr>
          <a:lstStyle/>
          <a:p>
            <a:pPr marL="0" indent="0" algn="ctr">
              <a:buNone/>
            </a:pPr>
            <a:r>
              <a:rPr lang="en-US" sz="1420" b="1">
                <a:solidFill>
                  <a:srgbClr val="082438"/>
                </a:solidFill>
                <a:highlight>
                  <a:srgbClr val="C0C0C0"/>
                </a:highlight>
                <a:latin typeface="Aptos" pitchFamily="34" charset="0"/>
                <a:ea typeface="Aptos" pitchFamily="34" charset="-122"/>
                <a:cs typeface="Aptos" pitchFamily="34" charset="-120"/>
              </a:rPr>
              <a:t>Filtronics Vessels</a:t>
            </a:r>
            <a:endParaRPr lang="en-US" sz="1420">
              <a:highlight>
                <a:srgbClr val="C0C0C0"/>
              </a:highlight>
            </a:endParaRPr>
          </a:p>
        </p:txBody>
      </p:sp>
      <p:sp>
        <p:nvSpPr>
          <p:cNvPr id="13" name="Text 11">
            <a:extLst>
              <a:ext uri="{FF2B5EF4-FFF2-40B4-BE49-F238E27FC236}">
                <a16:creationId xmlns:a16="http://schemas.microsoft.com/office/drawing/2014/main" id="{6C12C7C7-6D80-B2E5-D2D4-6786E7442E01}"/>
              </a:ext>
            </a:extLst>
          </p:cNvPr>
          <p:cNvSpPr/>
          <p:nvPr/>
        </p:nvSpPr>
        <p:spPr>
          <a:xfrm>
            <a:off x="3230881" y="5833335"/>
            <a:ext cx="1874520" cy="219456"/>
          </a:xfrm>
          <a:prstGeom prst="rect">
            <a:avLst/>
          </a:prstGeom>
          <a:noFill/>
          <a:ln/>
        </p:spPr>
        <p:txBody>
          <a:bodyPr wrap="square" lIns="0" tIns="0" rIns="0" bIns="0" rtlCol="0" anchor="t">
            <a:normAutofit/>
          </a:bodyPr>
          <a:lstStyle/>
          <a:p>
            <a:pPr marL="0" indent="0" algn="ctr">
              <a:buNone/>
            </a:pPr>
            <a:r>
              <a:rPr lang="en-US" sz="1020">
                <a:highlight>
                  <a:srgbClr val="C0C0C0"/>
                </a:highlight>
                <a:latin typeface="Aptos" pitchFamily="34" charset="0"/>
                <a:ea typeface="Aptos" pitchFamily="34" charset="-122"/>
                <a:cs typeface="Aptos" pitchFamily="34" charset="-120"/>
              </a:rPr>
              <a:t>Manganese Removal</a:t>
            </a:r>
            <a:endParaRPr lang="en-US" sz="1020">
              <a:highlight>
                <a:srgbClr val="C0C0C0"/>
              </a:highlight>
            </a:endParaRPr>
          </a:p>
        </p:txBody>
      </p:sp>
      <p:sp>
        <p:nvSpPr>
          <p:cNvPr id="14" name="Shape 12">
            <a:extLst>
              <a:ext uri="{FF2B5EF4-FFF2-40B4-BE49-F238E27FC236}">
                <a16:creationId xmlns:a16="http://schemas.microsoft.com/office/drawing/2014/main" id="{6A3C825F-67DC-A209-2208-BFF17F5B7E75}"/>
              </a:ext>
            </a:extLst>
          </p:cNvPr>
          <p:cNvSpPr/>
          <p:nvPr/>
        </p:nvSpPr>
        <p:spPr>
          <a:xfrm flipV="1">
            <a:off x="5217453" y="4629716"/>
            <a:ext cx="4668300" cy="9163"/>
          </a:xfrm>
          <a:prstGeom prst="line">
            <a:avLst/>
          </a:prstGeom>
          <a:noFill/>
          <a:ln w="38100">
            <a:solidFill>
              <a:srgbClr val="00B0F0"/>
            </a:solidFill>
            <a:prstDash val="solid"/>
            <a:headEnd type="none"/>
            <a:tailEnd type="triangle"/>
          </a:ln>
        </p:spPr>
        <p:txBody>
          <a:bodyPr/>
          <a:lstStyle/>
          <a:p>
            <a:endParaRPr lang="en-US"/>
          </a:p>
        </p:txBody>
      </p:sp>
      <p:sp>
        <p:nvSpPr>
          <p:cNvPr id="16" name="Text 14">
            <a:extLst>
              <a:ext uri="{FF2B5EF4-FFF2-40B4-BE49-F238E27FC236}">
                <a16:creationId xmlns:a16="http://schemas.microsoft.com/office/drawing/2014/main" id="{0827418C-68E5-FE6F-1F55-0D3FE7DAEE8E}"/>
              </a:ext>
            </a:extLst>
          </p:cNvPr>
          <p:cNvSpPr/>
          <p:nvPr/>
        </p:nvSpPr>
        <p:spPr>
          <a:xfrm>
            <a:off x="6688861" y="3844989"/>
            <a:ext cx="1185463" cy="570097"/>
          </a:xfrm>
          <a:prstGeom prst="rect">
            <a:avLst/>
          </a:prstGeom>
          <a:noFill/>
          <a:ln/>
        </p:spPr>
        <p:txBody>
          <a:bodyPr wrap="square" lIns="0" tIns="0" rIns="0" bIns="0" rtlCol="0" anchor="t">
            <a:normAutofit/>
          </a:bodyPr>
          <a:lstStyle/>
          <a:p>
            <a:pPr marL="0" indent="0" algn="ctr">
              <a:buNone/>
            </a:pPr>
            <a:r>
              <a:rPr lang="en-US" sz="1420" b="1">
                <a:solidFill>
                  <a:srgbClr val="FFFF00"/>
                </a:solidFill>
                <a:latin typeface="Aptos" pitchFamily="34" charset="0"/>
                <a:ea typeface="Aptos" pitchFamily="34" charset="-122"/>
                <a:cs typeface="Aptos" pitchFamily="34" charset="-120"/>
              </a:rPr>
              <a:t>Chlorine</a:t>
            </a:r>
          </a:p>
          <a:p>
            <a:pPr marL="0" indent="0" algn="ctr">
              <a:buNone/>
            </a:pPr>
            <a:r>
              <a:rPr lang="en-US" sz="1420" b="1">
                <a:solidFill>
                  <a:srgbClr val="FFFF00"/>
                </a:solidFill>
                <a:latin typeface="Aptos" pitchFamily="34" charset="0"/>
                <a:ea typeface="Aptos" pitchFamily="34" charset="-122"/>
                <a:cs typeface="Aptos" pitchFamily="34" charset="-120"/>
              </a:rPr>
              <a:t>Disinfection</a:t>
            </a:r>
            <a:endParaRPr lang="en-US" sz="1420">
              <a:solidFill>
                <a:srgbClr val="FFFF00"/>
              </a:solidFill>
            </a:endParaRPr>
          </a:p>
        </p:txBody>
      </p:sp>
      <p:sp>
        <p:nvSpPr>
          <p:cNvPr id="20" name="Text 18">
            <a:extLst>
              <a:ext uri="{FF2B5EF4-FFF2-40B4-BE49-F238E27FC236}">
                <a16:creationId xmlns:a16="http://schemas.microsoft.com/office/drawing/2014/main" id="{0777616D-CBC3-C86E-C2DF-BFF3DCBAB56C}"/>
              </a:ext>
            </a:extLst>
          </p:cNvPr>
          <p:cNvSpPr/>
          <p:nvPr/>
        </p:nvSpPr>
        <p:spPr>
          <a:xfrm>
            <a:off x="7985760" y="4373685"/>
            <a:ext cx="1874520" cy="256032"/>
          </a:xfrm>
          <a:prstGeom prst="rect">
            <a:avLst/>
          </a:prstGeom>
          <a:noFill/>
          <a:ln/>
        </p:spPr>
        <p:txBody>
          <a:bodyPr wrap="square" lIns="0" tIns="0" rIns="0" bIns="0" rtlCol="0" anchor="t">
            <a:normAutofit/>
          </a:bodyPr>
          <a:lstStyle/>
          <a:p>
            <a:pPr marL="0" indent="0" algn="ctr">
              <a:buNone/>
            </a:pPr>
            <a:r>
              <a:rPr lang="en-US" sz="1420" b="1">
                <a:solidFill>
                  <a:schemeClr val="tx1">
                    <a:lumMod val="95000"/>
                    <a:lumOff val="5000"/>
                  </a:schemeClr>
                </a:solidFill>
                <a:latin typeface="Aptos" pitchFamily="34" charset="0"/>
                <a:ea typeface="Aptos" pitchFamily="34" charset="-122"/>
                <a:cs typeface="Aptos" pitchFamily="34" charset="-120"/>
              </a:rPr>
              <a:t>Distribution</a:t>
            </a:r>
            <a:endParaRPr lang="en-US" sz="1420">
              <a:solidFill>
                <a:schemeClr val="tx1">
                  <a:lumMod val="95000"/>
                  <a:lumOff val="5000"/>
                </a:schemeClr>
              </a:solidFill>
            </a:endParaRPr>
          </a:p>
        </p:txBody>
      </p:sp>
      <p:sp>
        <p:nvSpPr>
          <p:cNvPr id="21" name="Text 19">
            <a:extLst>
              <a:ext uri="{FF2B5EF4-FFF2-40B4-BE49-F238E27FC236}">
                <a16:creationId xmlns:a16="http://schemas.microsoft.com/office/drawing/2014/main" id="{735F840C-1653-F40E-093D-079ADCE25CCE}"/>
              </a:ext>
            </a:extLst>
          </p:cNvPr>
          <p:cNvSpPr/>
          <p:nvPr/>
        </p:nvSpPr>
        <p:spPr>
          <a:xfrm>
            <a:off x="8011233" y="4219574"/>
            <a:ext cx="1874520" cy="219456"/>
          </a:xfrm>
          <a:prstGeom prst="rect">
            <a:avLst/>
          </a:prstGeom>
          <a:noFill/>
          <a:ln/>
        </p:spPr>
        <p:txBody>
          <a:bodyPr wrap="square" lIns="0" tIns="0" rIns="0" bIns="0" rtlCol="0" anchor="t">
            <a:normAutofit/>
          </a:bodyPr>
          <a:lstStyle/>
          <a:p>
            <a:pPr marL="0" indent="0" algn="ctr">
              <a:buNone/>
            </a:pPr>
            <a:r>
              <a:rPr lang="en-US" sz="1420" b="1">
                <a:solidFill>
                  <a:schemeClr val="tx1">
                    <a:lumMod val="95000"/>
                    <a:lumOff val="5000"/>
                  </a:schemeClr>
                </a:solidFill>
                <a:latin typeface="Aptos" pitchFamily="34" charset="0"/>
                <a:ea typeface="Aptos" pitchFamily="34" charset="-122"/>
                <a:cs typeface="Aptos" pitchFamily="34" charset="-120"/>
              </a:rPr>
              <a:t>Atkinson Zone</a:t>
            </a:r>
            <a:endParaRPr lang="en-US" sz="1420" b="1">
              <a:solidFill>
                <a:schemeClr val="tx1">
                  <a:lumMod val="95000"/>
                  <a:lumOff val="5000"/>
                </a:schemeClr>
              </a:solidFill>
            </a:endParaRPr>
          </a:p>
        </p:txBody>
      </p:sp>
      <p:sp>
        <p:nvSpPr>
          <p:cNvPr id="22" name="Shape 20">
            <a:extLst>
              <a:ext uri="{FF2B5EF4-FFF2-40B4-BE49-F238E27FC236}">
                <a16:creationId xmlns:a16="http://schemas.microsoft.com/office/drawing/2014/main" id="{8764F3C7-4508-0016-BB5D-EA44ABE73DC3}"/>
              </a:ext>
            </a:extLst>
          </p:cNvPr>
          <p:cNvSpPr/>
          <p:nvPr/>
        </p:nvSpPr>
        <p:spPr>
          <a:xfrm>
            <a:off x="10041284" y="2840411"/>
            <a:ext cx="2114359" cy="4000848"/>
          </a:xfrm>
          <a:prstGeom prst="roundRect">
            <a:avLst>
              <a:gd name="adj" fmla="val 6486"/>
            </a:avLst>
          </a:prstGeom>
          <a:solidFill>
            <a:srgbClr val="DDF7F1"/>
          </a:solidFill>
          <a:ln w="8890">
            <a:solidFill>
              <a:srgbClr val="16A085"/>
            </a:solidFill>
            <a:prstDash val="solid"/>
          </a:ln>
          <a:effectLst>
            <a:outerShdw blurRad="12700" dist="50800" dir="2700000" algn="bl" rotWithShape="0">
              <a:srgbClr val="000000">
                <a:alpha val="9000"/>
              </a:srgbClr>
            </a:outerShdw>
          </a:effectLst>
        </p:spPr>
        <p:txBody>
          <a:bodyPr/>
          <a:lstStyle/>
          <a:p>
            <a:endParaRPr lang="en-US"/>
          </a:p>
        </p:txBody>
      </p:sp>
      <p:sp>
        <p:nvSpPr>
          <p:cNvPr id="23" name="Text 21">
            <a:extLst>
              <a:ext uri="{FF2B5EF4-FFF2-40B4-BE49-F238E27FC236}">
                <a16:creationId xmlns:a16="http://schemas.microsoft.com/office/drawing/2014/main" id="{2C364D47-ED36-7BB5-12EC-836CAE4848F4}"/>
              </a:ext>
            </a:extLst>
          </p:cNvPr>
          <p:cNvSpPr/>
          <p:nvPr/>
        </p:nvSpPr>
        <p:spPr>
          <a:xfrm>
            <a:off x="10046998" y="3388555"/>
            <a:ext cx="2099275" cy="3469444"/>
          </a:xfrm>
          <a:prstGeom prst="rect">
            <a:avLst/>
          </a:prstGeom>
          <a:noFill/>
          <a:ln/>
        </p:spPr>
        <p:txBody>
          <a:bodyPr wrap="square" lIns="0" tIns="0" rIns="0" bIns="0" rtlCol="0" anchor="t">
            <a:normAutofit/>
          </a:bodyPr>
          <a:lstStyle/>
          <a:p>
            <a:pPr marL="0" indent="0" algn="ctr">
              <a:buNone/>
            </a:pPr>
            <a:r>
              <a:rPr lang="en-US" sz="1800" b="1">
                <a:solidFill>
                  <a:srgbClr val="FF0000"/>
                </a:solidFill>
                <a:latin typeface="Aptos" pitchFamily="34" charset="0"/>
                <a:ea typeface="Aptos" pitchFamily="34" charset="-122"/>
                <a:cs typeface="Aptos" pitchFamily="34" charset="-120"/>
              </a:rPr>
              <a:t>Original equipment </a:t>
            </a:r>
            <a:r>
              <a:rPr lang="en-US" b="1">
                <a:solidFill>
                  <a:srgbClr val="FF0000"/>
                </a:solidFill>
                <a:latin typeface="Aptos" pitchFamily="34" charset="0"/>
                <a:ea typeface="Aptos" pitchFamily="34" charset="-122"/>
                <a:cs typeface="Aptos" pitchFamily="34" charset="-120"/>
              </a:rPr>
              <a:t>is not compatible with today's configuration</a:t>
            </a:r>
          </a:p>
          <a:p>
            <a:pPr marL="0" indent="0" algn="ctr">
              <a:buNone/>
            </a:pPr>
            <a:endParaRPr lang="en-US" b="1">
              <a:solidFill>
                <a:srgbClr val="FF0000"/>
              </a:solidFill>
              <a:latin typeface="Aptos" pitchFamily="34" charset="0"/>
              <a:ea typeface="Aptos" pitchFamily="34" charset="-122"/>
              <a:cs typeface="Aptos" pitchFamily="34" charset="-120"/>
            </a:endParaRPr>
          </a:p>
          <a:p>
            <a:pPr marL="0" indent="0" algn="ctr">
              <a:buNone/>
            </a:pPr>
            <a:endParaRPr lang="en-US" b="1">
              <a:solidFill>
                <a:srgbClr val="FF0000"/>
              </a:solidFill>
              <a:latin typeface="Aptos" pitchFamily="34" charset="0"/>
              <a:ea typeface="Aptos" pitchFamily="34" charset="-122"/>
              <a:cs typeface="Aptos" pitchFamily="34" charset="-120"/>
            </a:endParaRPr>
          </a:p>
          <a:p>
            <a:pPr algn="ctr"/>
            <a:r>
              <a:rPr lang="en-US" sz="2000" b="1">
                <a:solidFill>
                  <a:srgbClr val="374151"/>
                </a:solidFill>
                <a:latin typeface="Aptos" pitchFamily="34" charset="0"/>
              </a:rPr>
              <a:t>170-190 PSI Operating  Range</a:t>
            </a:r>
            <a:endParaRPr lang="en-US" sz="2000" b="1"/>
          </a:p>
          <a:p>
            <a:pPr marL="0" indent="0" algn="ctr">
              <a:buNone/>
            </a:pPr>
            <a:endParaRPr lang="en-US" b="1">
              <a:solidFill>
                <a:srgbClr val="FF0000"/>
              </a:solidFill>
              <a:latin typeface="Aptos" pitchFamily="34" charset="0"/>
              <a:ea typeface="Aptos" pitchFamily="34" charset="-122"/>
              <a:cs typeface="Aptos" pitchFamily="34" charset="-120"/>
            </a:endParaRPr>
          </a:p>
          <a:p>
            <a:pPr marL="0" indent="0" algn="ctr">
              <a:buNone/>
            </a:pPr>
            <a:r>
              <a:rPr lang="en-US" sz="1800" b="1">
                <a:solidFill>
                  <a:srgbClr val="082438"/>
                </a:solidFill>
                <a:latin typeface="Aptos" pitchFamily="34" charset="0"/>
                <a:ea typeface="Aptos" pitchFamily="34" charset="-122"/>
                <a:cs typeface="Aptos" pitchFamily="34" charset="-120"/>
              </a:rPr>
              <a:t> </a:t>
            </a:r>
            <a:endParaRPr lang="en-US" sz="1800"/>
          </a:p>
        </p:txBody>
      </p:sp>
      <p:sp>
        <p:nvSpPr>
          <p:cNvPr id="24" name="Text 22">
            <a:extLst>
              <a:ext uri="{FF2B5EF4-FFF2-40B4-BE49-F238E27FC236}">
                <a16:creationId xmlns:a16="http://schemas.microsoft.com/office/drawing/2014/main" id="{E7C0D9D1-44D1-E27D-9326-A0BF05C75F9E}"/>
              </a:ext>
            </a:extLst>
          </p:cNvPr>
          <p:cNvSpPr/>
          <p:nvPr/>
        </p:nvSpPr>
        <p:spPr>
          <a:xfrm>
            <a:off x="7041969" y="1334757"/>
            <a:ext cx="4078224" cy="438912"/>
          </a:xfrm>
          <a:prstGeom prst="rect">
            <a:avLst/>
          </a:prstGeom>
          <a:noFill/>
          <a:ln/>
        </p:spPr>
        <p:txBody>
          <a:bodyPr wrap="square" lIns="0" tIns="0" rIns="0" bIns="0" rtlCol="0" anchor="t">
            <a:normAutofit/>
          </a:bodyPr>
          <a:lstStyle/>
          <a:p>
            <a:pPr marL="0" indent="0" algn="ctr">
              <a:buNone/>
            </a:pPr>
            <a:r>
              <a:rPr lang="en-US" sz="1220">
                <a:solidFill>
                  <a:srgbClr val="374151"/>
                </a:solidFill>
                <a:latin typeface="Aptos" pitchFamily="34" charset="0"/>
                <a:ea typeface="Aptos" pitchFamily="34" charset="-122"/>
                <a:cs typeface="Aptos" pitchFamily="34" charset="-120"/>
              </a:rPr>
              <a:t>.</a:t>
            </a:r>
            <a:endParaRPr lang="en-US" sz="1220"/>
          </a:p>
        </p:txBody>
      </p:sp>
      <p:sp>
        <p:nvSpPr>
          <p:cNvPr id="27" name="Text 24">
            <a:extLst>
              <a:ext uri="{FF2B5EF4-FFF2-40B4-BE49-F238E27FC236}">
                <a16:creationId xmlns:a16="http://schemas.microsoft.com/office/drawing/2014/main" id="{E9E06924-B608-80F7-7229-54A68FBCF0F2}"/>
              </a:ext>
            </a:extLst>
          </p:cNvPr>
          <p:cNvSpPr/>
          <p:nvPr/>
        </p:nvSpPr>
        <p:spPr>
          <a:xfrm>
            <a:off x="502920" y="6473952"/>
            <a:ext cx="6583680" cy="201168"/>
          </a:xfrm>
          <a:prstGeom prst="rect">
            <a:avLst/>
          </a:prstGeom>
          <a:noFill/>
          <a:ln/>
        </p:spPr>
        <p:txBody>
          <a:bodyPr wrap="square" lIns="0" tIns="0" rIns="0" bIns="0" rtlCol="0" anchor="ctr"/>
          <a:lstStyle/>
          <a:p>
            <a:pPr marL="0" indent="0">
              <a:buNone/>
            </a:pPr>
            <a:r>
              <a:rPr lang="en-US" sz="740">
                <a:solidFill>
                  <a:srgbClr val="6B7280"/>
                </a:solidFill>
              </a:rPr>
              <a:t>RCSD | Thompson Plant Hydraulic Reliability Improvements</a:t>
            </a:r>
            <a:endParaRPr lang="en-US" sz="740"/>
          </a:p>
        </p:txBody>
      </p:sp>
      <p:sp>
        <p:nvSpPr>
          <p:cNvPr id="28" name="Text 25">
            <a:extLst>
              <a:ext uri="{FF2B5EF4-FFF2-40B4-BE49-F238E27FC236}">
                <a16:creationId xmlns:a16="http://schemas.microsoft.com/office/drawing/2014/main" id="{FBC43D89-CD43-21E5-C2F4-195AEEAA8F08}"/>
              </a:ext>
            </a:extLst>
          </p:cNvPr>
          <p:cNvSpPr/>
          <p:nvPr/>
        </p:nvSpPr>
        <p:spPr>
          <a:xfrm>
            <a:off x="11475720" y="6473952"/>
            <a:ext cx="320040" cy="201168"/>
          </a:xfrm>
          <a:prstGeom prst="rect">
            <a:avLst/>
          </a:prstGeom>
          <a:noFill/>
          <a:ln/>
        </p:spPr>
        <p:txBody>
          <a:bodyPr wrap="square" lIns="0" tIns="0" rIns="0" bIns="0" rtlCol="0" anchor="ctr"/>
          <a:lstStyle/>
          <a:p>
            <a:pPr marL="0" indent="0" algn="r">
              <a:buNone/>
            </a:pPr>
            <a:r>
              <a:rPr lang="en-US" sz="1200"/>
              <a:t>4</a:t>
            </a:r>
          </a:p>
        </p:txBody>
      </p:sp>
      <p:sp>
        <p:nvSpPr>
          <p:cNvPr id="31" name="Shape 12">
            <a:extLst>
              <a:ext uri="{FF2B5EF4-FFF2-40B4-BE49-F238E27FC236}">
                <a16:creationId xmlns:a16="http://schemas.microsoft.com/office/drawing/2014/main" id="{D80A8876-FACF-BA40-3617-D36930B43682}"/>
              </a:ext>
            </a:extLst>
          </p:cNvPr>
          <p:cNvSpPr/>
          <p:nvPr/>
        </p:nvSpPr>
        <p:spPr>
          <a:xfrm flipH="1">
            <a:off x="7891791" y="6250157"/>
            <a:ext cx="2114358" cy="9162"/>
          </a:xfrm>
          <a:prstGeom prst="line">
            <a:avLst/>
          </a:prstGeom>
          <a:noFill/>
          <a:ln w="38100">
            <a:solidFill>
              <a:srgbClr val="00B0F0"/>
            </a:solidFill>
            <a:prstDash val="solid"/>
            <a:headEnd type="none"/>
            <a:tailEnd type="triangle"/>
          </a:ln>
        </p:spPr>
        <p:txBody>
          <a:bodyPr/>
          <a:lstStyle/>
          <a:p>
            <a:endParaRPr lang="en-US"/>
          </a:p>
        </p:txBody>
      </p:sp>
      <p:sp>
        <p:nvSpPr>
          <p:cNvPr id="35" name="Shape 12">
            <a:extLst>
              <a:ext uri="{FF2B5EF4-FFF2-40B4-BE49-F238E27FC236}">
                <a16:creationId xmlns:a16="http://schemas.microsoft.com/office/drawing/2014/main" id="{9B09CCA2-4BC3-36DB-9FD9-5DA906E7FFA2}"/>
              </a:ext>
            </a:extLst>
          </p:cNvPr>
          <p:cNvSpPr/>
          <p:nvPr/>
        </p:nvSpPr>
        <p:spPr>
          <a:xfrm flipH="1" flipV="1">
            <a:off x="3570513" y="6242974"/>
            <a:ext cx="4321278" cy="16740"/>
          </a:xfrm>
          <a:prstGeom prst="line">
            <a:avLst/>
          </a:prstGeom>
          <a:noFill/>
          <a:ln w="38100">
            <a:solidFill>
              <a:srgbClr val="00B0F0"/>
            </a:solidFill>
            <a:prstDash val="solid"/>
            <a:headEnd type="none"/>
            <a:tailEnd type="triangle"/>
          </a:ln>
        </p:spPr>
        <p:txBody>
          <a:bodyPr/>
          <a:lstStyle/>
          <a:p>
            <a:endParaRPr lang="en-US"/>
          </a:p>
        </p:txBody>
      </p:sp>
      <p:sp>
        <p:nvSpPr>
          <p:cNvPr id="37" name="Shape 12">
            <a:extLst>
              <a:ext uri="{FF2B5EF4-FFF2-40B4-BE49-F238E27FC236}">
                <a16:creationId xmlns:a16="http://schemas.microsoft.com/office/drawing/2014/main" id="{C6E737EA-D5A3-5419-4077-0F1FB664F5C3}"/>
              </a:ext>
            </a:extLst>
          </p:cNvPr>
          <p:cNvSpPr/>
          <p:nvPr/>
        </p:nvSpPr>
        <p:spPr>
          <a:xfrm>
            <a:off x="7086600" y="5413345"/>
            <a:ext cx="0" cy="794915"/>
          </a:xfrm>
          <a:prstGeom prst="line">
            <a:avLst/>
          </a:prstGeom>
          <a:noFill/>
          <a:ln w="38100">
            <a:solidFill>
              <a:srgbClr val="00B0F0"/>
            </a:solidFill>
            <a:prstDash val="solid"/>
            <a:headEnd type="none"/>
            <a:tailEnd type="triangle"/>
          </a:ln>
        </p:spPr>
        <p:txBody>
          <a:bodyPr/>
          <a:lstStyle/>
          <a:p>
            <a:endParaRPr lang="en-US"/>
          </a:p>
        </p:txBody>
      </p:sp>
      <p:cxnSp>
        <p:nvCxnSpPr>
          <p:cNvPr id="41" name="Straight Arrow Connector 40">
            <a:extLst>
              <a:ext uri="{FF2B5EF4-FFF2-40B4-BE49-F238E27FC236}">
                <a16:creationId xmlns:a16="http://schemas.microsoft.com/office/drawing/2014/main" id="{337582BF-9CDD-00B3-BF47-047C78C80290}"/>
              </a:ext>
            </a:extLst>
          </p:cNvPr>
          <p:cNvCxnSpPr>
            <a:cxnSpLocks/>
          </p:cNvCxnSpPr>
          <p:nvPr/>
        </p:nvCxnSpPr>
        <p:spPr>
          <a:xfrm>
            <a:off x="7141029" y="4309545"/>
            <a:ext cx="0" cy="299150"/>
          </a:xfrm>
          <a:prstGeom prst="straightConnector1">
            <a:avLst/>
          </a:prstGeom>
          <a:ln w="38100">
            <a:solidFill>
              <a:srgbClr val="FFFF00"/>
            </a:solidFill>
            <a:tailEnd type="triangle"/>
          </a:ln>
        </p:spPr>
        <p:style>
          <a:lnRef idx="1">
            <a:schemeClr val="accent1"/>
          </a:lnRef>
          <a:fillRef idx="0">
            <a:schemeClr val="accent1"/>
          </a:fillRef>
          <a:effectRef idx="0">
            <a:schemeClr val="accent1"/>
          </a:effectRef>
          <a:fontRef idx="minor">
            <a:schemeClr val="tx1"/>
          </a:fontRef>
        </p:style>
      </p:cxnSp>
      <p:cxnSp>
        <p:nvCxnSpPr>
          <p:cNvPr id="49" name="Straight Arrow Connector 48">
            <a:extLst>
              <a:ext uri="{FF2B5EF4-FFF2-40B4-BE49-F238E27FC236}">
                <a16:creationId xmlns:a16="http://schemas.microsoft.com/office/drawing/2014/main" id="{E8BACDA1-D972-AC9E-F6DF-9EAF4FC03D68}"/>
              </a:ext>
            </a:extLst>
          </p:cNvPr>
          <p:cNvCxnSpPr>
            <a:cxnSpLocks/>
          </p:cNvCxnSpPr>
          <p:nvPr/>
        </p:nvCxnSpPr>
        <p:spPr>
          <a:xfrm flipH="1">
            <a:off x="2490651" y="5242114"/>
            <a:ext cx="805544" cy="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54" name="Text 6">
            <a:extLst>
              <a:ext uri="{FF2B5EF4-FFF2-40B4-BE49-F238E27FC236}">
                <a16:creationId xmlns:a16="http://schemas.microsoft.com/office/drawing/2014/main" id="{7B320F55-CF70-81A7-F7E2-53098D336984}"/>
              </a:ext>
            </a:extLst>
          </p:cNvPr>
          <p:cNvSpPr/>
          <p:nvPr/>
        </p:nvSpPr>
        <p:spPr>
          <a:xfrm>
            <a:off x="7536011" y="5990534"/>
            <a:ext cx="870204" cy="256032"/>
          </a:xfrm>
          <a:prstGeom prst="rect">
            <a:avLst/>
          </a:prstGeom>
          <a:noFill/>
          <a:ln/>
        </p:spPr>
        <p:txBody>
          <a:bodyPr wrap="square" lIns="0" tIns="0" rIns="0" bIns="0" rtlCol="0" anchor="t">
            <a:normAutofit/>
          </a:bodyPr>
          <a:lstStyle/>
          <a:p>
            <a:pPr marL="0" indent="0" algn="ctr">
              <a:buNone/>
            </a:pPr>
            <a:r>
              <a:rPr lang="en-US" sz="1420" b="1">
                <a:solidFill>
                  <a:schemeClr val="tx1">
                    <a:lumMod val="95000"/>
                    <a:lumOff val="5000"/>
                  </a:schemeClr>
                </a:solidFill>
                <a:latin typeface="Aptos" pitchFamily="34" charset="0"/>
                <a:ea typeface="Aptos" pitchFamily="34" charset="-122"/>
                <a:cs typeface="Aptos" pitchFamily="34" charset="-120"/>
              </a:rPr>
              <a:t>Well 1A</a:t>
            </a:r>
            <a:endParaRPr lang="en-US" sz="1420">
              <a:solidFill>
                <a:schemeClr val="tx1">
                  <a:lumMod val="95000"/>
                  <a:lumOff val="5000"/>
                </a:schemeClr>
              </a:solidFill>
            </a:endParaRPr>
          </a:p>
        </p:txBody>
      </p:sp>
      <p:sp>
        <p:nvSpPr>
          <p:cNvPr id="17" name="Shape 12">
            <a:extLst>
              <a:ext uri="{FF2B5EF4-FFF2-40B4-BE49-F238E27FC236}">
                <a16:creationId xmlns:a16="http://schemas.microsoft.com/office/drawing/2014/main" id="{8BFF0343-D95B-CF44-5023-24D85B4D7A8C}"/>
              </a:ext>
            </a:extLst>
          </p:cNvPr>
          <p:cNvSpPr/>
          <p:nvPr/>
        </p:nvSpPr>
        <p:spPr>
          <a:xfrm flipV="1">
            <a:off x="3692434" y="4601847"/>
            <a:ext cx="1324892" cy="0"/>
          </a:xfrm>
          <a:prstGeom prst="line">
            <a:avLst/>
          </a:prstGeom>
          <a:noFill/>
          <a:ln w="38100">
            <a:solidFill>
              <a:srgbClr val="00B0F0"/>
            </a:solidFill>
            <a:prstDash val="solid"/>
            <a:headEnd type="none"/>
            <a:tailEnd type="triangle"/>
          </a:ln>
        </p:spPr>
        <p:txBody>
          <a:bodyPr/>
          <a:lstStyle/>
          <a:p>
            <a:endParaRPr lang="en-US"/>
          </a:p>
        </p:txBody>
      </p:sp>
      <p:sp>
        <p:nvSpPr>
          <p:cNvPr id="19" name="Shape 12">
            <a:extLst>
              <a:ext uri="{FF2B5EF4-FFF2-40B4-BE49-F238E27FC236}">
                <a16:creationId xmlns:a16="http://schemas.microsoft.com/office/drawing/2014/main" id="{3BA8810F-530E-7E91-9A59-C4059F73B144}"/>
              </a:ext>
            </a:extLst>
          </p:cNvPr>
          <p:cNvSpPr/>
          <p:nvPr/>
        </p:nvSpPr>
        <p:spPr>
          <a:xfrm>
            <a:off x="3211169" y="3414936"/>
            <a:ext cx="2006284" cy="19943"/>
          </a:xfrm>
          <a:prstGeom prst="line">
            <a:avLst/>
          </a:prstGeom>
          <a:noFill/>
          <a:ln w="38100">
            <a:solidFill>
              <a:srgbClr val="00B0F0"/>
            </a:solidFill>
            <a:prstDash val="solid"/>
            <a:headEnd type="none"/>
            <a:tailEnd type="triangle"/>
          </a:ln>
        </p:spPr>
        <p:txBody>
          <a:bodyPr/>
          <a:lstStyle/>
          <a:p>
            <a:endParaRPr lang="en-US"/>
          </a:p>
        </p:txBody>
      </p:sp>
      <p:sp>
        <p:nvSpPr>
          <p:cNvPr id="26" name="Shape 12">
            <a:extLst>
              <a:ext uri="{FF2B5EF4-FFF2-40B4-BE49-F238E27FC236}">
                <a16:creationId xmlns:a16="http://schemas.microsoft.com/office/drawing/2014/main" id="{596E910D-04BC-F5E4-90E2-ACF5AAD9D1CA}"/>
              </a:ext>
            </a:extLst>
          </p:cNvPr>
          <p:cNvSpPr/>
          <p:nvPr/>
        </p:nvSpPr>
        <p:spPr>
          <a:xfrm>
            <a:off x="5210583" y="3414936"/>
            <a:ext cx="6870" cy="1214782"/>
          </a:xfrm>
          <a:prstGeom prst="line">
            <a:avLst/>
          </a:prstGeom>
          <a:noFill/>
          <a:ln w="38100">
            <a:solidFill>
              <a:srgbClr val="00B0F0"/>
            </a:solidFill>
            <a:prstDash val="solid"/>
            <a:headEnd type="none"/>
            <a:tailEnd type="triangle"/>
          </a:ln>
        </p:spPr>
        <p:txBody>
          <a:bodyPr/>
          <a:lstStyle/>
          <a:p>
            <a:endParaRPr lang="en-US"/>
          </a:p>
        </p:txBody>
      </p:sp>
      <p:sp>
        <p:nvSpPr>
          <p:cNvPr id="32" name="Shape 12">
            <a:extLst>
              <a:ext uri="{FF2B5EF4-FFF2-40B4-BE49-F238E27FC236}">
                <a16:creationId xmlns:a16="http://schemas.microsoft.com/office/drawing/2014/main" id="{7A937869-ED15-48D5-AECC-B4863A01FEBD}"/>
              </a:ext>
            </a:extLst>
          </p:cNvPr>
          <p:cNvSpPr/>
          <p:nvPr/>
        </p:nvSpPr>
        <p:spPr>
          <a:xfrm flipH="1">
            <a:off x="4701590" y="3571027"/>
            <a:ext cx="335510" cy="1"/>
          </a:xfrm>
          <a:prstGeom prst="line">
            <a:avLst/>
          </a:prstGeom>
          <a:noFill/>
          <a:ln w="38100">
            <a:solidFill>
              <a:srgbClr val="00B0F0"/>
            </a:solidFill>
            <a:prstDash val="solid"/>
            <a:headEnd type="none"/>
            <a:tailEnd type="triangle"/>
          </a:ln>
        </p:spPr>
        <p:txBody>
          <a:bodyPr/>
          <a:lstStyle/>
          <a:p>
            <a:endParaRPr lang="en-US"/>
          </a:p>
        </p:txBody>
      </p:sp>
      <p:sp>
        <p:nvSpPr>
          <p:cNvPr id="34" name="Shape 12">
            <a:extLst>
              <a:ext uri="{FF2B5EF4-FFF2-40B4-BE49-F238E27FC236}">
                <a16:creationId xmlns:a16="http://schemas.microsoft.com/office/drawing/2014/main" id="{DC604DA7-1552-0509-8D65-6B40D7BAC84B}"/>
              </a:ext>
            </a:extLst>
          </p:cNvPr>
          <p:cNvSpPr/>
          <p:nvPr/>
        </p:nvSpPr>
        <p:spPr>
          <a:xfrm flipV="1">
            <a:off x="5014202" y="3557837"/>
            <a:ext cx="1" cy="1065283"/>
          </a:xfrm>
          <a:prstGeom prst="line">
            <a:avLst/>
          </a:prstGeom>
          <a:noFill/>
          <a:ln w="38100">
            <a:solidFill>
              <a:srgbClr val="00B0F0"/>
            </a:solidFill>
            <a:prstDash val="solid"/>
            <a:headEnd type="none"/>
            <a:tailEnd type="triangle"/>
          </a:ln>
        </p:spPr>
        <p:txBody>
          <a:bodyPr/>
          <a:lstStyle/>
          <a:p>
            <a:endParaRPr lang="en-US"/>
          </a:p>
        </p:txBody>
      </p:sp>
      <p:sp>
        <p:nvSpPr>
          <p:cNvPr id="38" name="Shape 12">
            <a:extLst>
              <a:ext uri="{FF2B5EF4-FFF2-40B4-BE49-F238E27FC236}">
                <a16:creationId xmlns:a16="http://schemas.microsoft.com/office/drawing/2014/main" id="{ACA227A5-F816-6B9C-DA37-C3DFCA0DA47D}"/>
              </a:ext>
            </a:extLst>
          </p:cNvPr>
          <p:cNvSpPr/>
          <p:nvPr/>
        </p:nvSpPr>
        <p:spPr>
          <a:xfrm flipH="1">
            <a:off x="4709159" y="3564435"/>
            <a:ext cx="1" cy="378946"/>
          </a:xfrm>
          <a:prstGeom prst="line">
            <a:avLst/>
          </a:prstGeom>
          <a:noFill/>
          <a:ln w="38100">
            <a:solidFill>
              <a:srgbClr val="00B0F0"/>
            </a:solidFill>
            <a:prstDash val="solid"/>
            <a:headEnd type="none"/>
            <a:tailEnd type="triangle"/>
          </a:ln>
        </p:spPr>
        <p:txBody>
          <a:bodyPr/>
          <a:lstStyle/>
          <a:p>
            <a:endParaRPr lang="en-US"/>
          </a:p>
        </p:txBody>
      </p:sp>
      <p:sp>
        <p:nvSpPr>
          <p:cNvPr id="40" name="Text 6">
            <a:extLst>
              <a:ext uri="{FF2B5EF4-FFF2-40B4-BE49-F238E27FC236}">
                <a16:creationId xmlns:a16="http://schemas.microsoft.com/office/drawing/2014/main" id="{5BEC1052-D0BB-167F-8375-DB7F1553CE7D}"/>
              </a:ext>
            </a:extLst>
          </p:cNvPr>
          <p:cNvSpPr/>
          <p:nvPr/>
        </p:nvSpPr>
        <p:spPr>
          <a:xfrm>
            <a:off x="8872728" y="6259319"/>
            <a:ext cx="870204" cy="256032"/>
          </a:xfrm>
          <a:prstGeom prst="rect">
            <a:avLst/>
          </a:prstGeom>
          <a:noFill/>
          <a:ln/>
        </p:spPr>
        <p:txBody>
          <a:bodyPr wrap="square" lIns="0" tIns="0" rIns="0" bIns="0" rtlCol="0" anchor="t">
            <a:normAutofit/>
          </a:bodyPr>
          <a:lstStyle/>
          <a:p>
            <a:pPr marL="0" indent="0" algn="ctr">
              <a:buNone/>
            </a:pPr>
            <a:r>
              <a:rPr lang="en-US" sz="1420" b="1">
                <a:solidFill>
                  <a:schemeClr val="tx1">
                    <a:lumMod val="95000"/>
                    <a:lumOff val="5000"/>
                  </a:schemeClr>
                </a:solidFill>
                <a:latin typeface="Aptos" pitchFamily="34" charset="0"/>
                <a:ea typeface="Aptos" pitchFamily="34" charset="-122"/>
                <a:cs typeface="Aptos" pitchFamily="34" charset="-120"/>
              </a:rPr>
              <a:t>Well 8</a:t>
            </a:r>
            <a:endParaRPr lang="en-US" sz="1420">
              <a:solidFill>
                <a:schemeClr val="tx1">
                  <a:lumMod val="95000"/>
                  <a:lumOff val="5000"/>
                </a:schemeClr>
              </a:solidFill>
            </a:endParaRPr>
          </a:p>
        </p:txBody>
      </p:sp>
      <p:sp>
        <p:nvSpPr>
          <p:cNvPr id="45" name="Shape 12">
            <a:extLst>
              <a:ext uri="{FF2B5EF4-FFF2-40B4-BE49-F238E27FC236}">
                <a16:creationId xmlns:a16="http://schemas.microsoft.com/office/drawing/2014/main" id="{870BCDD8-0E69-2D95-AF52-69C5EB9A7FB1}"/>
              </a:ext>
            </a:extLst>
          </p:cNvPr>
          <p:cNvSpPr/>
          <p:nvPr/>
        </p:nvSpPr>
        <p:spPr>
          <a:xfrm flipH="1">
            <a:off x="3186013" y="3943372"/>
            <a:ext cx="1523145" cy="6598"/>
          </a:xfrm>
          <a:prstGeom prst="line">
            <a:avLst/>
          </a:prstGeom>
          <a:noFill/>
          <a:ln w="38100">
            <a:solidFill>
              <a:srgbClr val="00B0F0"/>
            </a:solidFill>
            <a:prstDash val="solid"/>
            <a:headEnd type="none"/>
            <a:tailEnd type="triangle"/>
          </a:ln>
        </p:spPr>
        <p:txBody>
          <a:bodyPr/>
          <a:lstStyle/>
          <a:p>
            <a:endParaRPr lang="en-US"/>
          </a:p>
        </p:txBody>
      </p:sp>
      <p:sp>
        <p:nvSpPr>
          <p:cNvPr id="47" name="Shape 12">
            <a:extLst>
              <a:ext uri="{FF2B5EF4-FFF2-40B4-BE49-F238E27FC236}">
                <a16:creationId xmlns:a16="http://schemas.microsoft.com/office/drawing/2014/main" id="{3A07F3AC-C3BA-4668-F556-6DCED13430E6}"/>
              </a:ext>
            </a:extLst>
          </p:cNvPr>
          <p:cNvSpPr/>
          <p:nvPr/>
        </p:nvSpPr>
        <p:spPr>
          <a:xfrm flipV="1">
            <a:off x="3203765" y="3414936"/>
            <a:ext cx="7404" cy="528444"/>
          </a:xfrm>
          <a:prstGeom prst="line">
            <a:avLst/>
          </a:prstGeom>
          <a:noFill/>
          <a:ln w="38100">
            <a:solidFill>
              <a:srgbClr val="00B0F0"/>
            </a:solidFill>
            <a:prstDash val="solid"/>
            <a:headEnd type="none"/>
            <a:tailEnd type="triangle"/>
          </a:ln>
        </p:spPr>
        <p:txBody>
          <a:bodyPr/>
          <a:lstStyle/>
          <a:p>
            <a:endParaRPr lang="en-US"/>
          </a:p>
        </p:txBody>
      </p:sp>
      <p:cxnSp>
        <p:nvCxnSpPr>
          <p:cNvPr id="55" name="Straight Arrow Connector 54">
            <a:extLst>
              <a:ext uri="{FF2B5EF4-FFF2-40B4-BE49-F238E27FC236}">
                <a16:creationId xmlns:a16="http://schemas.microsoft.com/office/drawing/2014/main" id="{DE17318D-CC5A-F05D-3AA0-7821773EB986}"/>
              </a:ext>
            </a:extLst>
          </p:cNvPr>
          <p:cNvCxnSpPr>
            <a:cxnSpLocks/>
          </p:cNvCxnSpPr>
          <p:nvPr/>
        </p:nvCxnSpPr>
        <p:spPr>
          <a:xfrm>
            <a:off x="7281592" y="4330568"/>
            <a:ext cx="0" cy="989577"/>
          </a:xfrm>
          <a:prstGeom prst="straightConnector1">
            <a:avLst/>
          </a:prstGeom>
          <a:ln w="38100">
            <a:solidFill>
              <a:srgbClr val="FFFF00"/>
            </a:solidFill>
            <a:tailEnd type="triangle"/>
          </a:ln>
        </p:spPr>
        <p:style>
          <a:lnRef idx="1">
            <a:schemeClr val="accent1"/>
          </a:lnRef>
          <a:fillRef idx="0">
            <a:schemeClr val="accent1"/>
          </a:fillRef>
          <a:effectRef idx="0">
            <a:schemeClr val="accent1"/>
          </a:effectRef>
          <a:fontRef idx="minor">
            <a:schemeClr val="tx1"/>
          </a:fontRef>
        </p:style>
      </p:cxnSp>
      <p:cxnSp>
        <p:nvCxnSpPr>
          <p:cNvPr id="56" name="Straight Arrow Connector 55">
            <a:extLst>
              <a:ext uri="{FF2B5EF4-FFF2-40B4-BE49-F238E27FC236}">
                <a16:creationId xmlns:a16="http://schemas.microsoft.com/office/drawing/2014/main" id="{0C92512D-F5B1-F295-D54E-72D1CA84056A}"/>
              </a:ext>
            </a:extLst>
          </p:cNvPr>
          <p:cNvCxnSpPr>
            <a:cxnSpLocks/>
          </p:cNvCxnSpPr>
          <p:nvPr/>
        </p:nvCxnSpPr>
        <p:spPr>
          <a:xfrm>
            <a:off x="7428676" y="4373685"/>
            <a:ext cx="0" cy="1834575"/>
          </a:xfrm>
          <a:prstGeom prst="straightConnector1">
            <a:avLst/>
          </a:prstGeom>
          <a:ln w="38100">
            <a:solidFill>
              <a:srgbClr val="FFFF00"/>
            </a:solidFill>
            <a:tailEnd type="triangle"/>
          </a:ln>
        </p:spPr>
        <p:style>
          <a:lnRef idx="1">
            <a:schemeClr val="accent1"/>
          </a:lnRef>
          <a:fillRef idx="0">
            <a:schemeClr val="accent1"/>
          </a:fillRef>
          <a:effectRef idx="0">
            <a:schemeClr val="accent1"/>
          </a:effectRef>
          <a:fontRef idx="minor">
            <a:schemeClr val="tx1"/>
          </a:fontRef>
        </p:style>
      </p:cxnSp>
      <p:sp>
        <p:nvSpPr>
          <p:cNvPr id="60" name="Text 6">
            <a:extLst>
              <a:ext uri="{FF2B5EF4-FFF2-40B4-BE49-F238E27FC236}">
                <a16:creationId xmlns:a16="http://schemas.microsoft.com/office/drawing/2014/main" id="{D4CBA85A-0E7E-2350-A0EB-5F6A87D23F04}"/>
              </a:ext>
            </a:extLst>
          </p:cNvPr>
          <p:cNvSpPr/>
          <p:nvPr/>
        </p:nvSpPr>
        <p:spPr>
          <a:xfrm>
            <a:off x="3703122" y="3455350"/>
            <a:ext cx="747081" cy="437489"/>
          </a:xfrm>
          <a:prstGeom prst="rect">
            <a:avLst/>
          </a:prstGeom>
          <a:noFill/>
          <a:ln/>
        </p:spPr>
        <p:txBody>
          <a:bodyPr wrap="square" lIns="0" tIns="0" rIns="0" bIns="0" rtlCol="0" anchor="t">
            <a:normAutofit/>
          </a:bodyPr>
          <a:lstStyle/>
          <a:p>
            <a:pPr marL="0" indent="0" algn="ctr">
              <a:buNone/>
            </a:pPr>
            <a:r>
              <a:rPr lang="en-US" sz="1420" b="1">
                <a:solidFill>
                  <a:schemeClr val="accent4"/>
                </a:solidFill>
                <a:latin typeface="Aptos" pitchFamily="34" charset="0"/>
              </a:rPr>
              <a:t>Sodium </a:t>
            </a:r>
          </a:p>
          <a:p>
            <a:pPr marL="0" indent="0" algn="ctr">
              <a:buNone/>
            </a:pPr>
            <a:r>
              <a:rPr lang="en-US" sz="1420" b="1">
                <a:solidFill>
                  <a:schemeClr val="accent4"/>
                </a:solidFill>
                <a:latin typeface="Aptos" pitchFamily="34" charset="0"/>
              </a:rPr>
              <a:t>Bisulfite</a:t>
            </a:r>
            <a:endParaRPr lang="en-US" sz="1420">
              <a:solidFill>
                <a:schemeClr val="accent4"/>
              </a:solidFill>
            </a:endParaRPr>
          </a:p>
        </p:txBody>
      </p:sp>
      <p:cxnSp>
        <p:nvCxnSpPr>
          <p:cNvPr id="64" name="Straight Arrow Connector 63">
            <a:extLst>
              <a:ext uri="{FF2B5EF4-FFF2-40B4-BE49-F238E27FC236}">
                <a16:creationId xmlns:a16="http://schemas.microsoft.com/office/drawing/2014/main" id="{06764130-43F4-822B-9B80-1EFDF892CEE0}"/>
              </a:ext>
            </a:extLst>
          </p:cNvPr>
          <p:cNvCxnSpPr>
            <a:cxnSpLocks/>
          </p:cNvCxnSpPr>
          <p:nvPr/>
        </p:nvCxnSpPr>
        <p:spPr>
          <a:xfrm flipV="1">
            <a:off x="4508333" y="3423165"/>
            <a:ext cx="0" cy="288526"/>
          </a:xfrm>
          <a:prstGeom prst="straightConnector1">
            <a:avLst/>
          </a:prstGeom>
          <a:ln w="38100">
            <a:solidFill>
              <a:srgbClr val="FFC000"/>
            </a:solidFill>
            <a:tailEnd type="triangle"/>
          </a:ln>
        </p:spPr>
        <p:style>
          <a:lnRef idx="1">
            <a:schemeClr val="accent1"/>
          </a:lnRef>
          <a:fillRef idx="0">
            <a:schemeClr val="accent1"/>
          </a:fillRef>
          <a:effectRef idx="0">
            <a:schemeClr val="accent1"/>
          </a:effectRef>
          <a:fontRef idx="minor">
            <a:schemeClr val="tx1"/>
          </a:fontRef>
        </p:style>
      </p:cxnSp>
      <p:cxnSp>
        <p:nvCxnSpPr>
          <p:cNvPr id="68" name="Straight Arrow Connector 67">
            <a:extLst>
              <a:ext uri="{FF2B5EF4-FFF2-40B4-BE49-F238E27FC236}">
                <a16:creationId xmlns:a16="http://schemas.microsoft.com/office/drawing/2014/main" id="{AE703C99-8628-939E-561A-AA9CF7604CCB}"/>
              </a:ext>
            </a:extLst>
          </p:cNvPr>
          <p:cNvCxnSpPr>
            <a:cxnSpLocks/>
          </p:cNvCxnSpPr>
          <p:nvPr/>
        </p:nvCxnSpPr>
        <p:spPr>
          <a:xfrm>
            <a:off x="4111723" y="3678862"/>
            <a:ext cx="404180" cy="6263"/>
          </a:xfrm>
          <a:prstGeom prst="straightConnector1">
            <a:avLst/>
          </a:prstGeom>
          <a:ln w="38100">
            <a:solidFill>
              <a:srgbClr val="FFC000"/>
            </a:solidFill>
            <a:tailEnd type="triangle"/>
          </a:ln>
        </p:spPr>
        <p:style>
          <a:lnRef idx="1">
            <a:schemeClr val="accent1"/>
          </a:lnRef>
          <a:fillRef idx="0">
            <a:schemeClr val="accent1"/>
          </a:fillRef>
          <a:effectRef idx="0">
            <a:schemeClr val="accent1"/>
          </a:effectRef>
          <a:fontRef idx="minor">
            <a:schemeClr val="tx1"/>
          </a:fontRef>
        </p:style>
      </p:cxnSp>
      <p:cxnSp>
        <p:nvCxnSpPr>
          <p:cNvPr id="77" name="Straight Arrow Connector 76">
            <a:extLst>
              <a:ext uri="{FF2B5EF4-FFF2-40B4-BE49-F238E27FC236}">
                <a16:creationId xmlns:a16="http://schemas.microsoft.com/office/drawing/2014/main" id="{2819F7F9-9524-4C68-1827-30DB2E54D597}"/>
              </a:ext>
            </a:extLst>
          </p:cNvPr>
          <p:cNvCxnSpPr>
            <a:cxnSpLocks/>
          </p:cNvCxnSpPr>
          <p:nvPr/>
        </p:nvCxnSpPr>
        <p:spPr>
          <a:xfrm flipH="1">
            <a:off x="4902414" y="3156223"/>
            <a:ext cx="308169" cy="391845"/>
          </a:xfrm>
          <a:prstGeom prst="straightConnector1">
            <a:avLst/>
          </a:prstGeom>
          <a:ln w="28575">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83" name="Text 14">
            <a:extLst>
              <a:ext uri="{FF2B5EF4-FFF2-40B4-BE49-F238E27FC236}">
                <a16:creationId xmlns:a16="http://schemas.microsoft.com/office/drawing/2014/main" id="{4B8B37B9-90C1-C611-4A20-E8E1C49C19BB}"/>
              </a:ext>
            </a:extLst>
          </p:cNvPr>
          <p:cNvSpPr/>
          <p:nvPr/>
        </p:nvSpPr>
        <p:spPr>
          <a:xfrm>
            <a:off x="4917910" y="2932856"/>
            <a:ext cx="1185463" cy="570097"/>
          </a:xfrm>
          <a:prstGeom prst="rect">
            <a:avLst/>
          </a:prstGeom>
          <a:noFill/>
          <a:ln/>
        </p:spPr>
        <p:txBody>
          <a:bodyPr wrap="square" lIns="0" tIns="0" rIns="0" bIns="0" rtlCol="0" anchor="t">
            <a:normAutofit/>
          </a:bodyPr>
          <a:lstStyle/>
          <a:p>
            <a:pPr marL="0" indent="0" algn="ctr">
              <a:buNone/>
            </a:pPr>
            <a:r>
              <a:rPr lang="en-US" sz="1420" b="1">
                <a:solidFill>
                  <a:schemeClr val="bg1"/>
                </a:solidFill>
                <a:latin typeface="Aptos" pitchFamily="34" charset="0"/>
                <a:ea typeface="Aptos" pitchFamily="34" charset="-122"/>
                <a:cs typeface="Aptos" pitchFamily="34" charset="-120"/>
              </a:rPr>
              <a:t>PFAS Pre Filters</a:t>
            </a:r>
          </a:p>
        </p:txBody>
      </p:sp>
      <p:sp>
        <p:nvSpPr>
          <p:cNvPr id="89" name="Text 6">
            <a:extLst>
              <a:ext uri="{FF2B5EF4-FFF2-40B4-BE49-F238E27FC236}">
                <a16:creationId xmlns:a16="http://schemas.microsoft.com/office/drawing/2014/main" id="{D7FC393E-BF15-FF0E-39E5-8400147CE111}"/>
              </a:ext>
            </a:extLst>
          </p:cNvPr>
          <p:cNvSpPr/>
          <p:nvPr/>
        </p:nvSpPr>
        <p:spPr>
          <a:xfrm>
            <a:off x="619746" y="5334865"/>
            <a:ext cx="2096711" cy="918442"/>
          </a:xfrm>
          <a:prstGeom prst="rect">
            <a:avLst/>
          </a:prstGeom>
          <a:noFill/>
          <a:ln/>
        </p:spPr>
        <p:txBody>
          <a:bodyPr wrap="square" lIns="0" tIns="0" rIns="0" bIns="0" rtlCol="0" anchor="t">
            <a:normAutofit/>
          </a:bodyPr>
          <a:lstStyle/>
          <a:p>
            <a:pPr marL="0" indent="0" algn="ctr">
              <a:buNone/>
            </a:pPr>
            <a:r>
              <a:rPr lang="en-US" sz="1420" b="1">
                <a:solidFill>
                  <a:srgbClr val="FF0000"/>
                </a:solidFill>
                <a:latin typeface="Aptos" pitchFamily="34" charset="0"/>
              </a:rPr>
              <a:t>Backwash</a:t>
            </a:r>
          </a:p>
          <a:p>
            <a:pPr marL="0" indent="0" algn="ctr">
              <a:buNone/>
            </a:pPr>
            <a:r>
              <a:rPr lang="en-US" sz="1420" b="1">
                <a:solidFill>
                  <a:srgbClr val="FF0000"/>
                </a:solidFill>
                <a:latin typeface="Aptos" pitchFamily="34" charset="0"/>
              </a:rPr>
              <a:t>Tank</a:t>
            </a:r>
            <a:endParaRPr lang="en-US" sz="1420">
              <a:solidFill>
                <a:srgbClr val="FF0000"/>
              </a:solidFill>
            </a:endParaRPr>
          </a:p>
        </p:txBody>
      </p:sp>
      <p:sp>
        <p:nvSpPr>
          <p:cNvPr id="90" name="TextBox 89">
            <a:extLst>
              <a:ext uri="{FF2B5EF4-FFF2-40B4-BE49-F238E27FC236}">
                <a16:creationId xmlns:a16="http://schemas.microsoft.com/office/drawing/2014/main" id="{E348BCCD-B471-C772-7E35-0CF30A01F9EC}"/>
              </a:ext>
            </a:extLst>
          </p:cNvPr>
          <p:cNvSpPr txBox="1"/>
          <p:nvPr/>
        </p:nvSpPr>
        <p:spPr>
          <a:xfrm>
            <a:off x="5944689" y="6298693"/>
            <a:ext cx="2392680" cy="369332"/>
          </a:xfrm>
          <a:prstGeom prst="rect">
            <a:avLst/>
          </a:prstGeom>
          <a:noFill/>
        </p:spPr>
        <p:txBody>
          <a:bodyPr wrap="square" rtlCol="0">
            <a:spAutoFit/>
          </a:bodyPr>
          <a:lstStyle/>
          <a:p>
            <a:r>
              <a:rPr lang="en-US" b="1"/>
              <a:t>Plant Influent Water </a:t>
            </a:r>
          </a:p>
        </p:txBody>
      </p:sp>
      <p:sp>
        <p:nvSpPr>
          <p:cNvPr id="92" name="TextBox 91">
            <a:extLst>
              <a:ext uri="{FF2B5EF4-FFF2-40B4-BE49-F238E27FC236}">
                <a16:creationId xmlns:a16="http://schemas.microsoft.com/office/drawing/2014/main" id="{3850F3B3-5C17-AFD7-6BC6-B511A71698DE}"/>
              </a:ext>
            </a:extLst>
          </p:cNvPr>
          <p:cNvSpPr txBox="1"/>
          <p:nvPr/>
        </p:nvSpPr>
        <p:spPr>
          <a:xfrm>
            <a:off x="27702" y="611434"/>
            <a:ext cx="12110132" cy="2246769"/>
          </a:xfrm>
          <a:prstGeom prst="rect">
            <a:avLst/>
          </a:prstGeom>
          <a:noFill/>
        </p:spPr>
        <p:txBody>
          <a:bodyPr wrap="square">
            <a:spAutoFit/>
          </a:bodyPr>
          <a:lstStyle/>
          <a:p>
            <a:pPr marL="342900" lvl="0" indent="-342900">
              <a:buFont typeface="Arial" panose="020B0604020202020204" pitchFamily="34" charset="0"/>
              <a:buChar char="•"/>
            </a:pPr>
            <a:r>
              <a:rPr lang="en-US" sz="2000" b="1"/>
              <a:t>Three groundwater sources now operate through the Thompson system:</a:t>
            </a:r>
            <a:r>
              <a:rPr lang="en-US" sz="2000"/>
              <a:t> Wells 18, 1A, and 8. </a:t>
            </a:r>
          </a:p>
          <a:p>
            <a:pPr marL="342900" lvl="0" indent="-342900">
              <a:buFont typeface="Arial" panose="020B0604020202020204" pitchFamily="34" charset="0"/>
              <a:buChar char="•"/>
            </a:pPr>
            <a:r>
              <a:rPr lang="en-US" sz="2000" b="1"/>
              <a:t>PFAS ion-exchange treatment was added in 2021</a:t>
            </a:r>
            <a:r>
              <a:rPr lang="en-US" sz="2000"/>
              <a:t>, including sodium bisulfite feed, cartridge prefilters, additional vessels, piping, valves, and instrumentation. </a:t>
            </a:r>
          </a:p>
          <a:p>
            <a:pPr marL="342900" lvl="0" indent="-342900">
              <a:buFont typeface="Arial" panose="020B0604020202020204" pitchFamily="34" charset="0"/>
              <a:buChar char="•"/>
            </a:pPr>
            <a:r>
              <a:rPr lang="en-US" sz="2000" b="1"/>
              <a:t>The added treatment processes created additional flow restriction and </a:t>
            </a:r>
            <a:r>
              <a:rPr lang="en-US" sz="2000" b="1" err="1"/>
              <a:t>headloss</a:t>
            </a:r>
            <a:r>
              <a:rPr lang="en-US" sz="2000"/>
              <a:t>, reducing available flow and increasing operating pressure within the plant. </a:t>
            </a:r>
          </a:p>
          <a:p>
            <a:pPr marL="342900" lvl="0" indent="-342900">
              <a:buFont typeface="Arial" panose="020B0604020202020204" pitchFamily="34" charset="0"/>
              <a:buChar char="•"/>
            </a:pPr>
            <a:r>
              <a:rPr lang="en-US" sz="2000" b="1"/>
              <a:t>Much of the original valve, actuator, and vessel-control equipment remains from the original plant</a:t>
            </a:r>
            <a:r>
              <a:rPr lang="en-US" sz="2000"/>
              <a:t>, even though the hydraulic conditions it operates under have changed substantially.</a:t>
            </a:r>
          </a:p>
        </p:txBody>
      </p:sp>
    </p:spTree>
    <p:extLst>
      <p:ext uri="{BB962C8B-B14F-4D97-AF65-F5344CB8AC3E}">
        <p14:creationId xmlns:p14="http://schemas.microsoft.com/office/powerpoint/2010/main" val="36911659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MicrosoftTeams-video (2)">
            <a:hlinkClick r:id="" action="ppaction://media"/>
            <a:extLst>
              <a:ext uri="{FF2B5EF4-FFF2-40B4-BE49-F238E27FC236}">
                <a16:creationId xmlns:a16="http://schemas.microsoft.com/office/drawing/2014/main" id="{E7C8BB1B-1269-DEF8-7DE8-10C4BA49C8FA}"/>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3763962" y="0"/>
            <a:ext cx="4664075" cy="6858000"/>
          </a:xfrm>
          <a:prstGeom prst="rect">
            <a:avLst/>
          </a:prstGeom>
        </p:spPr>
      </p:pic>
    </p:spTree>
    <p:extLst>
      <p:ext uri="{BB962C8B-B14F-4D97-AF65-F5344CB8AC3E}">
        <p14:creationId xmlns:p14="http://schemas.microsoft.com/office/powerpoint/2010/main" val="37063652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345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8FAFC"/>
        </a:solidFill>
        <a:effectLst/>
      </p:bgPr>
    </p:bg>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2FCF58A3-B333-CC26-C0C2-1697C842618E}"/>
              </a:ext>
            </a:extLst>
          </p:cNvPr>
          <p:cNvSpPr/>
          <p:nvPr/>
        </p:nvSpPr>
        <p:spPr>
          <a:xfrm>
            <a:off x="205740" y="475488"/>
            <a:ext cx="1859280" cy="431293"/>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 name="Picture 18">
            <a:extLst>
              <a:ext uri="{FF2B5EF4-FFF2-40B4-BE49-F238E27FC236}">
                <a16:creationId xmlns:a16="http://schemas.microsoft.com/office/drawing/2014/main" id="{9C511D37-397D-F92E-6A5E-CC9F24BA0F5E}"/>
              </a:ext>
            </a:extLst>
          </p:cNvPr>
          <p:cNvPicPr>
            <a:picLocks noGrp="1" noRot="1" noChangeAspect="1" noMove="1" noResize="1" noEditPoints="1" noAdjustHandles="1" noChangeArrowheads="1" noChangeShapeType="1" noCrop="1"/>
          </p:cNvPicPr>
          <p:nvPr/>
        </p:nvPicPr>
        <p:blipFill>
          <a:blip r:embed="rId3"/>
          <a:stretch>
            <a:fillRect/>
          </a:stretch>
        </p:blipFill>
        <p:spPr>
          <a:xfrm>
            <a:off x="0" y="3672"/>
            <a:ext cx="12192000" cy="6854327"/>
          </a:xfrm>
          <a:prstGeom prst="rect">
            <a:avLst/>
          </a:prstGeom>
        </p:spPr>
      </p:pic>
      <p:sp>
        <p:nvSpPr>
          <p:cNvPr id="4" name="Shape 2"/>
          <p:cNvSpPr/>
          <p:nvPr/>
        </p:nvSpPr>
        <p:spPr>
          <a:xfrm>
            <a:off x="434340" y="1089660"/>
            <a:ext cx="11201400" cy="0"/>
          </a:xfrm>
          <a:prstGeom prst="line">
            <a:avLst/>
          </a:prstGeom>
          <a:noFill/>
          <a:ln w="13970">
            <a:solidFill>
              <a:srgbClr val="E5E7EB"/>
            </a:solidFill>
            <a:prstDash val="solid"/>
          </a:ln>
        </p:spPr>
        <p:txBody>
          <a:bodyPr/>
          <a:lstStyle/>
          <a:p>
            <a:endParaRPr lang="en-US"/>
          </a:p>
        </p:txBody>
      </p:sp>
      <p:sp>
        <p:nvSpPr>
          <p:cNvPr id="8" name="Text 5"/>
          <p:cNvSpPr/>
          <p:nvPr/>
        </p:nvSpPr>
        <p:spPr>
          <a:xfrm>
            <a:off x="1497330" y="1481466"/>
            <a:ext cx="2514600" cy="502920"/>
          </a:xfrm>
          <a:prstGeom prst="rect">
            <a:avLst/>
          </a:prstGeom>
          <a:noFill/>
          <a:ln/>
        </p:spPr>
        <p:txBody>
          <a:bodyPr wrap="square" lIns="0" tIns="0" rIns="0" bIns="0" rtlCol="0" anchor="ctr">
            <a:normAutofit/>
          </a:bodyPr>
          <a:lstStyle/>
          <a:p>
            <a:pPr marL="0" indent="0" algn="ctr">
              <a:buNone/>
            </a:pPr>
            <a:r>
              <a:rPr lang="en-US" sz="2600" b="1">
                <a:solidFill>
                  <a:srgbClr val="16A085"/>
                </a:solidFill>
                <a:latin typeface="Aptos Display" pitchFamily="34" charset="0"/>
                <a:ea typeface="Aptos Display" pitchFamily="34" charset="-122"/>
                <a:cs typeface="Aptos Display" pitchFamily="34" charset="-120"/>
              </a:rPr>
              <a:t>256/sec</a:t>
            </a:r>
            <a:endParaRPr lang="en-US" sz="2600"/>
          </a:p>
        </p:txBody>
      </p:sp>
      <p:sp>
        <p:nvSpPr>
          <p:cNvPr id="9" name="Text 6"/>
          <p:cNvSpPr/>
          <p:nvPr/>
        </p:nvSpPr>
        <p:spPr>
          <a:xfrm>
            <a:off x="948690" y="1940052"/>
            <a:ext cx="3482340" cy="384048"/>
          </a:xfrm>
          <a:prstGeom prst="rect">
            <a:avLst/>
          </a:prstGeom>
          <a:noFill/>
          <a:ln/>
        </p:spPr>
        <p:txBody>
          <a:bodyPr wrap="square" lIns="0" tIns="0" rIns="0" bIns="0" rtlCol="0" anchor="t">
            <a:noAutofit/>
          </a:bodyPr>
          <a:lstStyle/>
          <a:p>
            <a:pPr marL="0" indent="0" algn="ctr">
              <a:buNone/>
            </a:pPr>
            <a:r>
              <a:rPr lang="en-US" sz="2000">
                <a:solidFill>
                  <a:srgbClr val="374151"/>
                </a:solidFill>
                <a:latin typeface="Aptos" pitchFamily="34" charset="0"/>
                <a:ea typeface="Aptos" pitchFamily="34" charset="-122"/>
                <a:cs typeface="Aptos" pitchFamily="34" charset="-120"/>
              </a:rPr>
              <a:t>pressure readings captured</a:t>
            </a:r>
            <a:endParaRPr lang="en-US" sz="2000"/>
          </a:p>
        </p:txBody>
      </p:sp>
      <p:sp>
        <p:nvSpPr>
          <p:cNvPr id="10" name="Text 7"/>
          <p:cNvSpPr/>
          <p:nvPr/>
        </p:nvSpPr>
        <p:spPr>
          <a:xfrm>
            <a:off x="5421630" y="5179509"/>
            <a:ext cx="2514600" cy="502920"/>
          </a:xfrm>
          <a:prstGeom prst="rect">
            <a:avLst/>
          </a:prstGeom>
          <a:noFill/>
          <a:ln/>
        </p:spPr>
        <p:txBody>
          <a:bodyPr wrap="square" lIns="0" tIns="0" rIns="0" bIns="0" rtlCol="0" anchor="ctr">
            <a:normAutofit/>
          </a:bodyPr>
          <a:lstStyle/>
          <a:p>
            <a:pPr marL="0" indent="0" algn="ctr">
              <a:buNone/>
            </a:pPr>
            <a:r>
              <a:rPr lang="en-US" sz="2600" b="1">
                <a:solidFill>
                  <a:srgbClr val="F97316"/>
                </a:solidFill>
                <a:latin typeface="Aptos Display" pitchFamily="34" charset="0"/>
                <a:ea typeface="Aptos Display" pitchFamily="34" charset="-122"/>
                <a:cs typeface="Aptos Display" pitchFamily="34" charset="-120"/>
              </a:rPr>
              <a:t>≈30 min</a:t>
            </a:r>
            <a:endParaRPr lang="en-US" sz="2600"/>
          </a:p>
        </p:txBody>
      </p:sp>
      <p:sp>
        <p:nvSpPr>
          <p:cNvPr id="12" name="Text 9"/>
          <p:cNvSpPr/>
          <p:nvPr/>
        </p:nvSpPr>
        <p:spPr>
          <a:xfrm>
            <a:off x="9361170" y="2622945"/>
            <a:ext cx="2514600" cy="502920"/>
          </a:xfrm>
          <a:prstGeom prst="rect">
            <a:avLst/>
          </a:prstGeom>
          <a:noFill/>
          <a:ln/>
        </p:spPr>
        <p:txBody>
          <a:bodyPr wrap="square" lIns="0" tIns="0" rIns="0" bIns="0" rtlCol="0" anchor="ctr">
            <a:normAutofit/>
          </a:bodyPr>
          <a:lstStyle/>
          <a:p>
            <a:pPr marL="0" indent="0" algn="ctr">
              <a:buNone/>
            </a:pPr>
            <a:r>
              <a:rPr lang="en-US" sz="2600" b="1">
                <a:solidFill>
                  <a:srgbClr val="DC2626"/>
                </a:solidFill>
                <a:latin typeface="Aptos Display" pitchFamily="34" charset="0"/>
                <a:ea typeface="Aptos Display" pitchFamily="34" charset="-122"/>
                <a:cs typeface="Aptos Display" pitchFamily="34" charset="-120"/>
              </a:rPr>
              <a:t>≈100 psi</a:t>
            </a:r>
            <a:endParaRPr lang="en-US" sz="2600"/>
          </a:p>
        </p:txBody>
      </p:sp>
      <p:sp>
        <p:nvSpPr>
          <p:cNvPr id="13" name="Text 10"/>
          <p:cNvSpPr/>
          <p:nvPr/>
        </p:nvSpPr>
        <p:spPr>
          <a:xfrm>
            <a:off x="9155430" y="2027060"/>
            <a:ext cx="3307080" cy="384048"/>
          </a:xfrm>
          <a:prstGeom prst="rect">
            <a:avLst/>
          </a:prstGeom>
          <a:noFill/>
          <a:ln/>
        </p:spPr>
        <p:txBody>
          <a:bodyPr wrap="square" lIns="0" tIns="0" rIns="0" bIns="0" rtlCol="0" anchor="t">
            <a:noAutofit/>
          </a:bodyPr>
          <a:lstStyle/>
          <a:p>
            <a:pPr marL="0" indent="0" algn="ctr">
              <a:buNone/>
            </a:pPr>
            <a:r>
              <a:rPr lang="en-US" sz="2000">
                <a:solidFill>
                  <a:srgbClr val="374151"/>
                </a:solidFill>
                <a:latin typeface="Aptos" pitchFamily="34" charset="0"/>
                <a:ea typeface="Aptos" pitchFamily="34" charset="-122"/>
                <a:cs typeface="Aptos" pitchFamily="34" charset="-120"/>
              </a:rPr>
              <a:t>Pressure Swing felt in </a:t>
            </a:r>
          </a:p>
          <a:p>
            <a:pPr marL="0" indent="0" algn="ctr">
              <a:buNone/>
            </a:pPr>
            <a:r>
              <a:rPr lang="en-US" sz="2000">
                <a:solidFill>
                  <a:srgbClr val="374151"/>
                </a:solidFill>
                <a:latin typeface="Aptos" pitchFamily="34" charset="0"/>
                <a:ea typeface="Aptos" pitchFamily="34" charset="-122"/>
                <a:cs typeface="Aptos" pitchFamily="34" charset="-120"/>
              </a:rPr>
              <a:t>Atkinson Zone</a:t>
            </a:r>
            <a:endParaRPr lang="en-US" sz="2000"/>
          </a:p>
        </p:txBody>
      </p:sp>
      <p:sp>
        <p:nvSpPr>
          <p:cNvPr id="17" name="Text 13"/>
          <p:cNvSpPr/>
          <p:nvPr/>
        </p:nvSpPr>
        <p:spPr>
          <a:xfrm>
            <a:off x="502920" y="6473952"/>
            <a:ext cx="6583680" cy="201168"/>
          </a:xfrm>
          <a:prstGeom prst="rect">
            <a:avLst/>
          </a:prstGeom>
          <a:noFill/>
          <a:ln/>
        </p:spPr>
        <p:txBody>
          <a:bodyPr wrap="square" lIns="0" tIns="0" rIns="0" bIns="0" rtlCol="0" anchor="ctr"/>
          <a:lstStyle/>
          <a:p>
            <a:pPr marL="0" indent="0">
              <a:buNone/>
            </a:pPr>
            <a:r>
              <a:rPr lang="en-US" sz="740">
                <a:solidFill>
                  <a:srgbClr val="6B7280"/>
                </a:solidFill>
              </a:rPr>
              <a:t>RCSD | Thompson Plant Hydraulic Reliability Improvements</a:t>
            </a:r>
            <a:endParaRPr lang="en-US" sz="740"/>
          </a:p>
        </p:txBody>
      </p:sp>
      <p:sp>
        <p:nvSpPr>
          <p:cNvPr id="18" name="Text 14"/>
          <p:cNvSpPr/>
          <p:nvPr/>
        </p:nvSpPr>
        <p:spPr>
          <a:xfrm>
            <a:off x="11475720" y="6473952"/>
            <a:ext cx="320040" cy="201168"/>
          </a:xfrm>
          <a:prstGeom prst="rect">
            <a:avLst/>
          </a:prstGeom>
          <a:noFill/>
          <a:ln/>
        </p:spPr>
        <p:txBody>
          <a:bodyPr wrap="square" lIns="0" tIns="0" rIns="0" bIns="0" rtlCol="0" anchor="ctr"/>
          <a:lstStyle/>
          <a:p>
            <a:pPr marL="0" indent="0" algn="r">
              <a:buNone/>
            </a:pPr>
            <a:r>
              <a:rPr lang="en-US" sz="1200"/>
              <a:t>6</a:t>
            </a:r>
          </a:p>
        </p:txBody>
      </p:sp>
      <p:sp>
        <p:nvSpPr>
          <p:cNvPr id="27" name="Rectangle 26">
            <a:extLst>
              <a:ext uri="{FF2B5EF4-FFF2-40B4-BE49-F238E27FC236}">
                <a16:creationId xmlns:a16="http://schemas.microsoft.com/office/drawing/2014/main" id="{25BC2806-47FF-8B30-08B2-2AD7378C4C9E}"/>
              </a:ext>
            </a:extLst>
          </p:cNvPr>
          <p:cNvSpPr/>
          <p:nvPr/>
        </p:nvSpPr>
        <p:spPr>
          <a:xfrm>
            <a:off x="152401" y="419106"/>
            <a:ext cx="2385060" cy="559302"/>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11CE493A-DFAD-9775-C4B7-5ABD8EFF66FD}"/>
              </a:ext>
            </a:extLst>
          </p:cNvPr>
          <p:cNvSpPr/>
          <p:nvPr/>
        </p:nvSpPr>
        <p:spPr>
          <a:xfrm>
            <a:off x="8069580" y="347479"/>
            <a:ext cx="3970019" cy="559302"/>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a:extLst>
              <a:ext uri="{FF2B5EF4-FFF2-40B4-BE49-F238E27FC236}">
                <a16:creationId xmlns:a16="http://schemas.microsoft.com/office/drawing/2014/main" id="{28267401-50ED-9417-5989-0672841A113F}"/>
              </a:ext>
            </a:extLst>
          </p:cNvPr>
          <p:cNvSpPr/>
          <p:nvPr/>
        </p:nvSpPr>
        <p:spPr>
          <a:xfrm>
            <a:off x="3649980" y="122680"/>
            <a:ext cx="845820" cy="247648"/>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32">
            <a:extLst>
              <a:ext uri="{FF2B5EF4-FFF2-40B4-BE49-F238E27FC236}">
                <a16:creationId xmlns:a16="http://schemas.microsoft.com/office/drawing/2014/main" id="{070D1242-C8DC-EC64-007F-6A8A002E5BEE}"/>
              </a:ext>
            </a:extLst>
          </p:cNvPr>
          <p:cNvSpPr/>
          <p:nvPr/>
        </p:nvSpPr>
        <p:spPr>
          <a:xfrm>
            <a:off x="11193779" y="82496"/>
            <a:ext cx="845820" cy="247648"/>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1"/>
          <p:cNvSpPr/>
          <p:nvPr/>
        </p:nvSpPr>
        <p:spPr>
          <a:xfrm>
            <a:off x="2754630" y="479299"/>
            <a:ext cx="6560820" cy="502920"/>
          </a:xfrm>
          <a:prstGeom prst="rect">
            <a:avLst/>
          </a:prstGeom>
          <a:noFill/>
          <a:ln/>
        </p:spPr>
        <p:txBody>
          <a:bodyPr wrap="square" lIns="0" tIns="0" rIns="0" bIns="0" rtlCol="0" anchor="ctr">
            <a:normAutofit/>
          </a:bodyPr>
          <a:lstStyle/>
          <a:p>
            <a:pPr marL="0" indent="0">
              <a:buNone/>
            </a:pPr>
            <a:r>
              <a:rPr lang="en-US" sz="2400" b="1">
                <a:solidFill>
                  <a:schemeClr val="accent1"/>
                </a:solidFill>
                <a:latin typeface="Aptos Display" pitchFamily="34" charset="0"/>
                <a:ea typeface="Aptos Display" pitchFamily="34" charset="-122"/>
                <a:cs typeface="Aptos Display" pitchFamily="34" charset="-120"/>
              </a:rPr>
              <a:t> </a:t>
            </a:r>
            <a:r>
              <a:rPr lang="en-US" sz="2800" b="1">
                <a:solidFill>
                  <a:schemeClr val="accent1"/>
                </a:solidFill>
                <a:latin typeface="Aptos Display" pitchFamily="34" charset="0"/>
                <a:ea typeface="Aptos Display" pitchFamily="34" charset="-122"/>
                <a:cs typeface="Aptos Display" pitchFamily="34" charset="-120"/>
              </a:rPr>
              <a:t>Pressure Swings Suring Backwash Cycle</a:t>
            </a:r>
            <a:endParaRPr lang="en-US" sz="2800">
              <a:solidFill>
                <a:schemeClr val="accent1"/>
              </a:solidFill>
            </a:endParaRPr>
          </a:p>
        </p:txBody>
      </p:sp>
      <p:sp>
        <p:nvSpPr>
          <p:cNvPr id="34" name="Right Brace 33">
            <a:extLst>
              <a:ext uri="{FF2B5EF4-FFF2-40B4-BE49-F238E27FC236}">
                <a16:creationId xmlns:a16="http://schemas.microsoft.com/office/drawing/2014/main" id="{1B9661C8-A9CE-9645-29C5-95016E6CC763}"/>
              </a:ext>
            </a:extLst>
          </p:cNvPr>
          <p:cNvSpPr/>
          <p:nvPr/>
        </p:nvSpPr>
        <p:spPr>
          <a:xfrm>
            <a:off x="9361170" y="1284736"/>
            <a:ext cx="430530" cy="3459480"/>
          </a:xfrm>
          <a:prstGeom prst="rightBrace">
            <a:avLst>
              <a:gd name="adj1" fmla="val 182299"/>
              <a:gd name="adj2" fmla="val 45374"/>
            </a:avLst>
          </a:prstGeom>
          <a:ln w="28575">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8" name="Right Brace 37">
            <a:extLst>
              <a:ext uri="{FF2B5EF4-FFF2-40B4-BE49-F238E27FC236}">
                <a16:creationId xmlns:a16="http://schemas.microsoft.com/office/drawing/2014/main" id="{A720902C-5508-FDF6-48DC-DF321A7324D0}"/>
              </a:ext>
            </a:extLst>
          </p:cNvPr>
          <p:cNvSpPr/>
          <p:nvPr/>
        </p:nvSpPr>
        <p:spPr>
          <a:xfrm rot="5400000">
            <a:off x="6167436" y="2350968"/>
            <a:ext cx="544830" cy="5431155"/>
          </a:xfrm>
          <a:prstGeom prst="rightBrace">
            <a:avLst>
              <a:gd name="adj1" fmla="val 144055"/>
              <a:gd name="adj2" fmla="val 45374"/>
            </a:avLst>
          </a:prstGeom>
          <a:ln w="28575">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Picture 2">
            <a:extLst>
              <a:ext uri="{FF2B5EF4-FFF2-40B4-BE49-F238E27FC236}">
                <a16:creationId xmlns:a16="http://schemas.microsoft.com/office/drawing/2014/main" id="{FC7B2009-980A-68B8-3ECB-DEBE0779022E}"/>
              </a:ext>
            </a:extLst>
          </p:cNvPr>
          <p:cNvPicPr>
            <a:picLocks noChangeAspect="1"/>
          </p:cNvPicPr>
          <p:nvPr/>
        </p:nvPicPr>
        <p:blipFill>
          <a:blip r:embed="rId2"/>
          <a:srcRect r="3538" b="1"/>
          <a:stretch>
            <a:fillRect/>
          </a:stretch>
        </p:blipFill>
        <p:spPr>
          <a:xfrm>
            <a:off x="1524" y="1282"/>
            <a:ext cx="12191980" cy="6856718"/>
          </a:xfrm>
          <a:prstGeom prst="rect">
            <a:avLst/>
          </a:prstGeom>
        </p:spPr>
      </p:pic>
      <p:sp>
        <p:nvSpPr>
          <p:cNvPr id="5" name="Text 24">
            <a:extLst>
              <a:ext uri="{FF2B5EF4-FFF2-40B4-BE49-F238E27FC236}">
                <a16:creationId xmlns:a16="http://schemas.microsoft.com/office/drawing/2014/main" id="{A76A4174-37BF-151F-8AED-B80455C5CDE6}"/>
              </a:ext>
            </a:extLst>
          </p:cNvPr>
          <p:cNvSpPr/>
          <p:nvPr/>
        </p:nvSpPr>
        <p:spPr>
          <a:xfrm>
            <a:off x="11475720" y="6473952"/>
            <a:ext cx="320040" cy="201168"/>
          </a:xfrm>
          <a:prstGeom prst="rect">
            <a:avLst/>
          </a:prstGeom>
          <a:noFill/>
          <a:ln/>
        </p:spPr>
        <p:txBody>
          <a:bodyPr wrap="square" lIns="0" tIns="0" rIns="0" bIns="0" rtlCol="0" anchor="ctr"/>
          <a:lstStyle/>
          <a:p>
            <a:pPr marL="0" indent="0" algn="r">
              <a:buNone/>
            </a:pPr>
            <a:r>
              <a:rPr lang="en-US" sz="1200"/>
              <a:t>7</a:t>
            </a:r>
          </a:p>
        </p:txBody>
      </p:sp>
    </p:spTree>
    <p:extLst>
      <p:ext uri="{BB962C8B-B14F-4D97-AF65-F5344CB8AC3E}">
        <p14:creationId xmlns:p14="http://schemas.microsoft.com/office/powerpoint/2010/main" val="21844330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338328" y="192017"/>
            <a:ext cx="4572000" cy="219456"/>
          </a:xfrm>
          <a:prstGeom prst="rect">
            <a:avLst/>
          </a:prstGeom>
          <a:noFill/>
          <a:ln/>
        </p:spPr>
        <p:txBody>
          <a:bodyPr wrap="square" lIns="0" tIns="0" rIns="0" bIns="0" rtlCol="0" anchor="ctr"/>
          <a:lstStyle/>
          <a:p>
            <a:pPr marL="0" indent="0">
              <a:buNone/>
            </a:pPr>
            <a:r>
              <a:rPr lang="en-US" sz="950" b="1">
                <a:solidFill>
                  <a:srgbClr val="13A085"/>
                </a:solidFill>
                <a:latin typeface="Aptos" pitchFamily="34" charset="0"/>
                <a:ea typeface="Aptos" pitchFamily="34" charset="-122"/>
                <a:cs typeface="Aptos" pitchFamily="34" charset="-120"/>
              </a:rPr>
              <a:t>WHY THE PRESSURE SWING MATTERS</a:t>
            </a:r>
            <a:endParaRPr lang="en-US" sz="950"/>
          </a:p>
        </p:txBody>
      </p:sp>
      <p:sp>
        <p:nvSpPr>
          <p:cNvPr id="3" name="Text 1"/>
          <p:cNvSpPr/>
          <p:nvPr/>
        </p:nvSpPr>
        <p:spPr>
          <a:xfrm>
            <a:off x="2514600" y="598932"/>
            <a:ext cx="9052560" cy="384048"/>
          </a:xfrm>
          <a:prstGeom prst="rect">
            <a:avLst/>
          </a:prstGeom>
          <a:noFill/>
          <a:ln/>
        </p:spPr>
        <p:txBody>
          <a:bodyPr wrap="square" lIns="0" tIns="0" rIns="0" bIns="0" rtlCol="0" anchor="ctr"/>
          <a:lstStyle/>
          <a:p>
            <a:pPr marL="0" indent="0">
              <a:buNone/>
            </a:pPr>
            <a:r>
              <a:rPr lang="en-US" sz="2900" b="1">
                <a:solidFill>
                  <a:schemeClr val="accent1"/>
                </a:solidFill>
                <a:latin typeface="Aptos Display" pitchFamily="34" charset="0"/>
                <a:ea typeface="Aptos Display" pitchFamily="34" charset="-122"/>
                <a:cs typeface="Aptos Display" pitchFamily="34" charset="-120"/>
              </a:rPr>
              <a:t>Water hammer creates a chain reaction</a:t>
            </a:r>
            <a:endParaRPr lang="en-US" sz="2900">
              <a:solidFill>
                <a:schemeClr val="accent1"/>
              </a:solidFill>
            </a:endParaRPr>
          </a:p>
        </p:txBody>
      </p:sp>
      <p:sp>
        <p:nvSpPr>
          <p:cNvPr id="4" name="Shape 2"/>
          <p:cNvSpPr/>
          <p:nvPr/>
        </p:nvSpPr>
        <p:spPr>
          <a:xfrm>
            <a:off x="502920" y="1133856"/>
            <a:ext cx="11155680" cy="0"/>
          </a:xfrm>
          <a:prstGeom prst="line">
            <a:avLst/>
          </a:prstGeom>
          <a:noFill/>
          <a:ln w="12700">
            <a:solidFill>
              <a:srgbClr val="D8DEE7"/>
            </a:solidFill>
            <a:prstDash val="solid"/>
          </a:ln>
        </p:spPr>
        <p:txBody>
          <a:bodyPr/>
          <a:lstStyle/>
          <a:p>
            <a:endParaRPr lang="en-US"/>
          </a:p>
        </p:txBody>
      </p:sp>
      <p:sp>
        <p:nvSpPr>
          <p:cNvPr id="5" name="Text 3"/>
          <p:cNvSpPr/>
          <p:nvPr/>
        </p:nvSpPr>
        <p:spPr>
          <a:xfrm>
            <a:off x="813816" y="1143000"/>
            <a:ext cx="8823960" cy="950976"/>
          </a:xfrm>
          <a:prstGeom prst="rect">
            <a:avLst/>
          </a:prstGeom>
          <a:noFill/>
          <a:ln/>
        </p:spPr>
        <p:txBody>
          <a:bodyPr wrap="square" lIns="0" tIns="0" rIns="0" bIns="0" rtlCol="0" anchor="ctr"/>
          <a:lstStyle/>
          <a:p>
            <a:pPr marL="0" indent="0" algn="ctr">
              <a:buNone/>
            </a:pPr>
            <a:r>
              <a:rPr lang="en-US" sz="2000" b="1">
                <a:solidFill>
                  <a:srgbClr val="08283A"/>
                </a:solidFill>
                <a:latin typeface="Aptos" pitchFamily="34" charset="0"/>
                <a:ea typeface="Aptos" pitchFamily="34" charset="-122"/>
                <a:cs typeface="Aptos" pitchFamily="34" charset="-120"/>
              </a:rPr>
              <a:t>At Thompson, rapid backwash valve transitions can create pressure waves felt through the Atkinson Zone.</a:t>
            </a:r>
            <a:endParaRPr lang="en-US" sz="2000"/>
          </a:p>
        </p:txBody>
      </p:sp>
      <p:sp>
        <p:nvSpPr>
          <p:cNvPr id="6" name="Shape 4"/>
          <p:cNvSpPr/>
          <p:nvPr/>
        </p:nvSpPr>
        <p:spPr>
          <a:xfrm>
            <a:off x="9802368" y="1261872"/>
            <a:ext cx="1828800" cy="585216"/>
          </a:xfrm>
          <a:prstGeom prst="roundRect">
            <a:avLst>
              <a:gd name="adj" fmla="val 17188"/>
            </a:avLst>
          </a:prstGeom>
          <a:solidFill>
            <a:srgbClr val="FFE2E2"/>
          </a:solidFill>
          <a:ln w="13970">
            <a:solidFill>
              <a:srgbClr val="E8504E"/>
            </a:solidFill>
            <a:prstDash val="solid"/>
          </a:ln>
          <a:effectLst>
            <a:outerShdw blurRad="12700" dist="50800" dir="2700000" algn="bl" rotWithShape="0">
              <a:srgbClr val="C8CDD3">
                <a:alpha val="18000"/>
              </a:srgbClr>
            </a:outerShdw>
          </a:effectLst>
        </p:spPr>
        <p:txBody>
          <a:bodyPr/>
          <a:lstStyle/>
          <a:p>
            <a:endParaRPr lang="en-US"/>
          </a:p>
        </p:txBody>
      </p:sp>
      <p:sp>
        <p:nvSpPr>
          <p:cNvPr id="7" name="Text 5"/>
          <p:cNvSpPr/>
          <p:nvPr/>
        </p:nvSpPr>
        <p:spPr>
          <a:xfrm>
            <a:off x="9948672" y="1344168"/>
            <a:ext cx="1536192" cy="237744"/>
          </a:xfrm>
          <a:prstGeom prst="rect">
            <a:avLst/>
          </a:prstGeom>
          <a:noFill/>
          <a:ln/>
        </p:spPr>
        <p:txBody>
          <a:bodyPr wrap="square" lIns="0" tIns="0" rIns="0" bIns="0" rtlCol="0" anchor="ctr"/>
          <a:lstStyle/>
          <a:p>
            <a:pPr marL="0" indent="0" algn="ctr">
              <a:buNone/>
            </a:pPr>
            <a:r>
              <a:rPr lang="en-US" sz="1900" b="1">
                <a:solidFill>
                  <a:srgbClr val="E8504E"/>
                </a:solidFill>
                <a:latin typeface="Aptos Display" pitchFamily="34" charset="0"/>
                <a:ea typeface="Aptos Display" pitchFamily="34" charset="-122"/>
                <a:cs typeface="Aptos Display" pitchFamily="34" charset="-120"/>
              </a:rPr>
              <a:t>~100 PSI</a:t>
            </a:r>
            <a:endParaRPr lang="en-US" sz="1900"/>
          </a:p>
        </p:txBody>
      </p:sp>
      <p:sp>
        <p:nvSpPr>
          <p:cNvPr id="8" name="Text 6"/>
          <p:cNvSpPr/>
          <p:nvPr/>
        </p:nvSpPr>
        <p:spPr>
          <a:xfrm>
            <a:off x="9948672" y="1645920"/>
            <a:ext cx="1536192" cy="146304"/>
          </a:xfrm>
          <a:prstGeom prst="rect">
            <a:avLst/>
          </a:prstGeom>
          <a:noFill/>
          <a:ln/>
        </p:spPr>
        <p:txBody>
          <a:bodyPr wrap="square" lIns="0" tIns="0" rIns="0" bIns="0" rtlCol="0" anchor="ctr"/>
          <a:lstStyle/>
          <a:p>
            <a:pPr marL="0" indent="0" algn="ctr">
              <a:buNone/>
            </a:pPr>
            <a:r>
              <a:rPr lang="en-US" sz="860" b="1">
                <a:solidFill>
                  <a:srgbClr val="08283A"/>
                </a:solidFill>
                <a:latin typeface="Aptos" pitchFamily="34" charset="0"/>
                <a:ea typeface="Aptos" pitchFamily="34" charset="-122"/>
                <a:cs typeface="Aptos" pitchFamily="34" charset="-120"/>
              </a:rPr>
              <a:t>pressure swing</a:t>
            </a:r>
            <a:endParaRPr lang="en-US" sz="860"/>
          </a:p>
        </p:txBody>
      </p:sp>
      <p:sp>
        <p:nvSpPr>
          <p:cNvPr id="9" name="Shape 7"/>
          <p:cNvSpPr/>
          <p:nvPr/>
        </p:nvSpPr>
        <p:spPr>
          <a:xfrm>
            <a:off x="640080" y="2194560"/>
            <a:ext cx="1874520" cy="1115568"/>
          </a:xfrm>
          <a:prstGeom prst="roundRect">
            <a:avLst>
              <a:gd name="adj" fmla="val 10656"/>
            </a:avLst>
          </a:prstGeom>
          <a:solidFill>
            <a:srgbClr val="EAF2FF"/>
          </a:solidFill>
          <a:ln w="13970">
            <a:solidFill>
              <a:srgbClr val="3976D1"/>
            </a:solidFill>
            <a:prstDash val="solid"/>
          </a:ln>
          <a:effectLst>
            <a:outerShdw blurRad="12700" dist="50800" dir="2700000" algn="bl" rotWithShape="0">
              <a:srgbClr val="C8CDD3">
                <a:alpha val="18000"/>
              </a:srgbClr>
            </a:outerShdw>
          </a:effectLst>
        </p:spPr>
        <p:txBody>
          <a:bodyPr/>
          <a:lstStyle/>
          <a:p>
            <a:endParaRPr lang="en-US"/>
          </a:p>
        </p:txBody>
      </p:sp>
      <p:sp>
        <p:nvSpPr>
          <p:cNvPr id="10" name="Shape 8"/>
          <p:cNvSpPr/>
          <p:nvPr/>
        </p:nvSpPr>
        <p:spPr>
          <a:xfrm>
            <a:off x="786384" y="2359152"/>
            <a:ext cx="347472" cy="347472"/>
          </a:xfrm>
          <a:prstGeom prst="ellipse">
            <a:avLst/>
          </a:prstGeom>
          <a:solidFill>
            <a:srgbClr val="3976D1"/>
          </a:solidFill>
          <a:ln w="12700">
            <a:solidFill>
              <a:srgbClr val="3976D1"/>
            </a:solidFill>
            <a:prstDash val="solid"/>
          </a:ln>
        </p:spPr>
        <p:txBody>
          <a:bodyPr/>
          <a:lstStyle/>
          <a:p>
            <a:endParaRPr lang="en-US"/>
          </a:p>
        </p:txBody>
      </p:sp>
      <p:sp>
        <p:nvSpPr>
          <p:cNvPr id="11" name="Text 9"/>
          <p:cNvSpPr/>
          <p:nvPr/>
        </p:nvSpPr>
        <p:spPr>
          <a:xfrm>
            <a:off x="786384" y="2418588"/>
            <a:ext cx="347472" cy="146304"/>
          </a:xfrm>
          <a:prstGeom prst="rect">
            <a:avLst/>
          </a:prstGeom>
          <a:noFill/>
          <a:ln/>
        </p:spPr>
        <p:txBody>
          <a:bodyPr wrap="square" lIns="0" tIns="0" rIns="0" bIns="0" rtlCol="0" anchor="ctr"/>
          <a:lstStyle/>
          <a:p>
            <a:pPr marL="0" indent="0" algn="ctr">
              <a:buNone/>
            </a:pPr>
            <a:r>
              <a:rPr lang="en-US" sz="900" b="1">
                <a:solidFill>
                  <a:srgbClr val="FFFFFF"/>
                </a:solidFill>
                <a:latin typeface="Aptos" pitchFamily="34" charset="0"/>
                <a:ea typeface="Aptos" pitchFamily="34" charset="-122"/>
                <a:cs typeface="Aptos" pitchFamily="34" charset="-120"/>
              </a:rPr>
              <a:t>1</a:t>
            </a:r>
            <a:endParaRPr lang="en-US" sz="900"/>
          </a:p>
        </p:txBody>
      </p:sp>
      <p:sp>
        <p:nvSpPr>
          <p:cNvPr id="12" name="Text 10"/>
          <p:cNvSpPr/>
          <p:nvPr/>
        </p:nvSpPr>
        <p:spPr>
          <a:xfrm>
            <a:off x="1234440" y="2350008"/>
            <a:ext cx="1115568" cy="347472"/>
          </a:xfrm>
          <a:prstGeom prst="rect">
            <a:avLst/>
          </a:prstGeom>
          <a:noFill/>
          <a:ln/>
        </p:spPr>
        <p:txBody>
          <a:bodyPr wrap="square" lIns="0" tIns="0" rIns="0" bIns="0" rtlCol="0" anchor="ctr">
            <a:normAutofit/>
          </a:bodyPr>
          <a:lstStyle/>
          <a:p>
            <a:pPr marL="0" indent="0">
              <a:buNone/>
            </a:pPr>
            <a:r>
              <a:rPr lang="en-US" sz="1520" b="1">
                <a:solidFill>
                  <a:srgbClr val="08283A"/>
                </a:solidFill>
                <a:latin typeface="Aptos Display" pitchFamily="34" charset="0"/>
                <a:ea typeface="Aptos Display" pitchFamily="34" charset="-122"/>
                <a:cs typeface="Aptos Display" pitchFamily="34" charset="-120"/>
              </a:rPr>
              <a:t>Moving water</a:t>
            </a:r>
            <a:endParaRPr lang="en-US" sz="1520"/>
          </a:p>
        </p:txBody>
      </p:sp>
      <p:sp>
        <p:nvSpPr>
          <p:cNvPr id="13" name="Text 11"/>
          <p:cNvSpPr/>
          <p:nvPr/>
        </p:nvSpPr>
        <p:spPr>
          <a:xfrm>
            <a:off x="859536" y="2862072"/>
            <a:ext cx="1435608" cy="329184"/>
          </a:xfrm>
          <a:prstGeom prst="rect">
            <a:avLst/>
          </a:prstGeom>
          <a:noFill/>
          <a:ln/>
        </p:spPr>
        <p:txBody>
          <a:bodyPr wrap="square" lIns="0" tIns="0" rIns="0" bIns="0" rtlCol="0" anchor="ctr">
            <a:normAutofit/>
          </a:bodyPr>
          <a:lstStyle/>
          <a:p>
            <a:pPr marL="0" indent="0" algn="ctr">
              <a:buNone/>
            </a:pPr>
            <a:r>
              <a:rPr lang="en-US" sz="1080">
                <a:solidFill>
                  <a:srgbClr val="465365"/>
                </a:solidFill>
                <a:latin typeface="Aptos" pitchFamily="34" charset="0"/>
                <a:ea typeface="Aptos" pitchFamily="34" charset="-122"/>
                <a:cs typeface="Aptos" pitchFamily="34" charset="-120"/>
              </a:rPr>
              <a:t>Water has momentum</a:t>
            </a:r>
            <a:endParaRPr lang="en-US" sz="1080"/>
          </a:p>
        </p:txBody>
      </p:sp>
      <p:sp>
        <p:nvSpPr>
          <p:cNvPr id="14" name="Shape 12"/>
          <p:cNvSpPr/>
          <p:nvPr/>
        </p:nvSpPr>
        <p:spPr>
          <a:xfrm>
            <a:off x="3035808" y="2194560"/>
            <a:ext cx="1874520" cy="1115568"/>
          </a:xfrm>
          <a:prstGeom prst="roundRect">
            <a:avLst>
              <a:gd name="adj" fmla="val 10656"/>
            </a:avLst>
          </a:prstGeom>
          <a:solidFill>
            <a:srgbClr val="DBF7F0"/>
          </a:solidFill>
          <a:ln w="13970">
            <a:solidFill>
              <a:srgbClr val="13A085"/>
            </a:solidFill>
            <a:prstDash val="solid"/>
          </a:ln>
          <a:effectLst>
            <a:outerShdw blurRad="12700" dist="50800" dir="2700000" algn="bl" rotWithShape="0">
              <a:srgbClr val="C8CDD3">
                <a:alpha val="18000"/>
              </a:srgbClr>
            </a:outerShdw>
          </a:effectLst>
        </p:spPr>
        <p:txBody>
          <a:bodyPr/>
          <a:lstStyle/>
          <a:p>
            <a:endParaRPr lang="en-US"/>
          </a:p>
        </p:txBody>
      </p:sp>
      <p:sp>
        <p:nvSpPr>
          <p:cNvPr id="15" name="Shape 13"/>
          <p:cNvSpPr/>
          <p:nvPr/>
        </p:nvSpPr>
        <p:spPr>
          <a:xfrm>
            <a:off x="3182112" y="2359152"/>
            <a:ext cx="347472" cy="347472"/>
          </a:xfrm>
          <a:prstGeom prst="ellipse">
            <a:avLst/>
          </a:prstGeom>
          <a:solidFill>
            <a:srgbClr val="13A085"/>
          </a:solidFill>
          <a:ln w="12700">
            <a:solidFill>
              <a:srgbClr val="13A085"/>
            </a:solidFill>
            <a:prstDash val="solid"/>
          </a:ln>
        </p:spPr>
        <p:txBody>
          <a:bodyPr/>
          <a:lstStyle/>
          <a:p>
            <a:endParaRPr lang="en-US"/>
          </a:p>
        </p:txBody>
      </p:sp>
      <p:sp>
        <p:nvSpPr>
          <p:cNvPr id="16" name="Text 14"/>
          <p:cNvSpPr/>
          <p:nvPr/>
        </p:nvSpPr>
        <p:spPr>
          <a:xfrm>
            <a:off x="3182112" y="2418588"/>
            <a:ext cx="347472" cy="146304"/>
          </a:xfrm>
          <a:prstGeom prst="rect">
            <a:avLst/>
          </a:prstGeom>
          <a:noFill/>
          <a:ln/>
        </p:spPr>
        <p:txBody>
          <a:bodyPr wrap="square" lIns="0" tIns="0" rIns="0" bIns="0" rtlCol="0" anchor="ctr"/>
          <a:lstStyle/>
          <a:p>
            <a:pPr marL="0" indent="0" algn="ctr">
              <a:buNone/>
            </a:pPr>
            <a:r>
              <a:rPr lang="en-US" sz="900" b="1">
                <a:solidFill>
                  <a:srgbClr val="FFFFFF"/>
                </a:solidFill>
                <a:latin typeface="Aptos" pitchFamily="34" charset="0"/>
                <a:ea typeface="Aptos" pitchFamily="34" charset="-122"/>
                <a:cs typeface="Aptos" pitchFamily="34" charset="-120"/>
              </a:rPr>
              <a:t>2</a:t>
            </a:r>
            <a:endParaRPr lang="en-US" sz="900"/>
          </a:p>
        </p:txBody>
      </p:sp>
      <p:sp>
        <p:nvSpPr>
          <p:cNvPr id="17" name="Text 15"/>
          <p:cNvSpPr/>
          <p:nvPr/>
        </p:nvSpPr>
        <p:spPr>
          <a:xfrm>
            <a:off x="3557016" y="2344911"/>
            <a:ext cx="1280160" cy="347472"/>
          </a:xfrm>
          <a:prstGeom prst="rect">
            <a:avLst/>
          </a:prstGeom>
          <a:noFill/>
          <a:ln/>
        </p:spPr>
        <p:txBody>
          <a:bodyPr wrap="square" lIns="0" tIns="0" rIns="0" bIns="0" rtlCol="0" anchor="ctr">
            <a:normAutofit fontScale="92500"/>
          </a:bodyPr>
          <a:lstStyle/>
          <a:p>
            <a:pPr marL="0" indent="0">
              <a:buNone/>
            </a:pPr>
            <a:r>
              <a:rPr lang="en-US" sz="1520" b="1">
                <a:solidFill>
                  <a:srgbClr val="08283A"/>
                </a:solidFill>
                <a:latin typeface="Aptos Display" pitchFamily="34" charset="0"/>
                <a:ea typeface="Aptos Display" pitchFamily="34" charset="-122"/>
                <a:cs typeface="Aptos Display" pitchFamily="34" charset="-120"/>
              </a:rPr>
              <a:t>Valves move fast</a:t>
            </a:r>
            <a:endParaRPr lang="en-US" sz="1520"/>
          </a:p>
        </p:txBody>
      </p:sp>
      <p:sp>
        <p:nvSpPr>
          <p:cNvPr id="18" name="Text 16"/>
          <p:cNvSpPr/>
          <p:nvPr/>
        </p:nvSpPr>
        <p:spPr>
          <a:xfrm>
            <a:off x="3255264" y="2862072"/>
            <a:ext cx="1435608" cy="329184"/>
          </a:xfrm>
          <a:prstGeom prst="rect">
            <a:avLst/>
          </a:prstGeom>
          <a:noFill/>
          <a:ln/>
        </p:spPr>
        <p:txBody>
          <a:bodyPr wrap="square" lIns="0" tIns="0" rIns="0" bIns="0" rtlCol="0" anchor="ctr">
            <a:normAutofit/>
          </a:bodyPr>
          <a:lstStyle/>
          <a:p>
            <a:pPr marL="0" indent="0" algn="ctr">
              <a:buNone/>
            </a:pPr>
            <a:r>
              <a:rPr lang="en-US" sz="1080">
                <a:solidFill>
                  <a:srgbClr val="465365"/>
                </a:solidFill>
                <a:latin typeface="Aptos" pitchFamily="34" charset="0"/>
                <a:ea typeface="Aptos" pitchFamily="34" charset="-122"/>
                <a:cs typeface="Aptos" pitchFamily="34" charset="-120"/>
              </a:rPr>
              <a:t>Flow changes suddenly</a:t>
            </a:r>
            <a:endParaRPr lang="en-US" sz="1080"/>
          </a:p>
        </p:txBody>
      </p:sp>
      <p:sp>
        <p:nvSpPr>
          <p:cNvPr id="19" name="Shape 17"/>
          <p:cNvSpPr/>
          <p:nvPr/>
        </p:nvSpPr>
        <p:spPr>
          <a:xfrm>
            <a:off x="5431536" y="2194560"/>
            <a:ext cx="1874520" cy="1115568"/>
          </a:xfrm>
          <a:prstGeom prst="roundRect">
            <a:avLst>
              <a:gd name="adj" fmla="val 10656"/>
            </a:avLst>
          </a:prstGeom>
          <a:solidFill>
            <a:srgbClr val="FFE2E2"/>
          </a:solidFill>
          <a:ln w="13970">
            <a:solidFill>
              <a:srgbClr val="E8504E"/>
            </a:solidFill>
            <a:prstDash val="solid"/>
          </a:ln>
          <a:effectLst>
            <a:outerShdw blurRad="12700" dist="50800" dir="2700000" algn="bl" rotWithShape="0">
              <a:srgbClr val="C8CDD3">
                <a:alpha val="18000"/>
              </a:srgbClr>
            </a:outerShdw>
          </a:effectLst>
        </p:spPr>
        <p:txBody>
          <a:bodyPr/>
          <a:lstStyle/>
          <a:p>
            <a:endParaRPr lang="en-US"/>
          </a:p>
        </p:txBody>
      </p:sp>
      <p:sp>
        <p:nvSpPr>
          <p:cNvPr id="20" name="Shape 18"/>
          <p:cNvSpPr/>
          <p:nvPr/>
        </p:nvSpPr>
        <p:spPr>
          <a:xfrm>
            <a:off x="5577840" y="2359152"/>
            <a:ext cx="347472" cy="347472"/>
          </a:xfrm>
          <a:prstGeom prst="ellipse">
            <a:avLst/>
          </a:prstGeom>
          <a:solidFill>
            <a:srgbClr val="E8504E"/>
          </a:solidFill>
          <a:ln w="12700">
            <a:solidFill>
              <a:srgbClr val="E8504E"/>
            </a:solidFill>
            <a:prstDash val="solid"/>
          </a:ln>
        </p:spPr>
        <p:txBody>
          <a:bodyPr/>
          <a:lstStyle/>
          <a:p>
            <a:endParaRPr lang="en-US"/>
          </a:p>
        </p:txBody>
      </p:sp>
      <p:sp>
        <p:nvSpPr>
          <p:cNvPr id="21" name="Text 19"/>
          <p:cNvSpPr/>
          <p:nvPr/>
        </p:nvSpPr>
        <p:spPr>
          <a:xfrm>
            <a:off x="5577840" y="2418588"/>
            <a:ext cx="347472" cy="146304"/>
          </a:xfrm>
          <a:prstGeom prst="rect">
            <a:avLst/>
          </a:prstGeom>
          <a:noFill/>
          <a:ln/>
        </p:spPr>
        <p:txBody>
          <a:bodyPr wrap="square" lIns="0" tIns="0" rIns="0" bIns="0" rtlCol="0" anchor="ctr"/>
          <a:lstStyle/>
          <a:p>
            <a:pPr marL="0" indent="0" algn="ctr">
              <a:buNone/>
            </a:pPr>
            <a:r>
              <a:rPr lang="en-US" sz="900" b="1">
                <a:solidFill>
                  <a:srgbClr val="FFFFFF"/>
                </a:solidFill>
                <a:latin typeface="Aptos" pitchFamily="34" charset="0"/>
                <a:ea typeface="Aptos" pitchFamily="34" charset="-122"/>
                <a:cs typeface="Aptos" pitchFamily="34" charset="-120"/>
              </a:rPr>
              <a:t>3</a:t>
            </a:r>
            <a:endParaRPr lang="en-US" sz="900"/>
          </a:p>
        </p:txBody>
      </p:sp>
      <p:sp>
        <p:nvSpPr>
          <p:cNvPr id="22" name="Text 20"/>
          <p:cNvSpPr/>
          <p:nvPr/>
        </p:nvSpPr>
        <p:spPr>
          <a:xfrm>
            <a:off x="6025896" y="2350008"/>
            <a:ext cx="1115568" cy="347472"/>
          </a:xfrm>
          <a:prstGeom prst="rect">
            <a:avLst/>
          </a:prstGeom>
          <a:noFill/>
          <a:ln/>
        </p:spPr>
        <p:txBody>
          <a:bodyPr wrap="square" lIns="0" tIns="0" rIns="0" bIns="0" rtlCol="0" anchor="ctr">
            <a:normAutofit fontScale="92500"/>
          </a:bodyPr>
          <a:lstStyle/>
          <a:p>
            <a:pPr marL="0" indent="0">
              <a:buNone/>
            </a:pPr>
            <a:r>
              <a:rPr lang="en-US" sz="1520" b="1">
                <a:solidFill>
                  <a:srgbClr val="08283A"/>
                </a:solidFill>
                <a:latin typeface="Aptos Display" pitchFamily="34" charset="0"/>
                <a:ea typeface="Aptos Display" pitchFamily="34" charset="-122"/>
                <a:cs typeface="Aptos Display" pitchFamily="34" charset="-120"/>
              </a:rPr>
              <a:t>Pressure wave</a:t>
            </a:r>
            <a:endParaRPr lang="en-US" sz="1520"/>
          </a:p>
        </p:txBody>
      </p:sp>
      <p:sp>
        <p:nvSpPr>
          <p:cNvPr id="23" name="Text 21"/>
          <p:cNvSpPr/>
          <p:nvPr/>
        </p:nvSpPr>
        <p:spPr>
          <a:xfrm>
            <a:off x="5650992" y="2862072"/>
            <a:ext cx="1435608" cy="329184"/>
          </a:xfrm>
          <a:prstGeom prst="rect">
            <a:avLst/>
          </a:prstGeom>
          <a:noFill/>
          <a:ln/>
        </p:spPr>
        <p:txBody>
          <a:bodyPr wrap="square" lIns="0" tIns="0" rIns="0" bIns="0" rtlCol="0" anchor="ctr">
            <a:normAutofit/>
          </a:bodyPr>
          <a:lstStyle/>
          <a:p>
            <a:pPr marL="0" indent="0" algn="ctr">
              <a:buNone/>
            </a:pPr>
            <a:r>
              <a:rPr lang="en-US" sz="1080">
                <a:solidFill>
                  <a:srgbClr val="465365"/>
                </a:solidFill>
                <a:latin typeface="Aptos" pitchFamily="34" charset="0"/>
                <a:ea typeface="Aptos" pitchFamily="34" charset="-122"/>
                <a:cs typeface="Aptos" pitchFamily="34" charset="-120"/>
              </a:rPr>
              <a:t>Energy travels through pipe</a:t>
            </a:r>
            <a:endParaRPr lang="en-US" sz="1080"/>
          </a:p>
        </p:txBody>
      </p:sp>
      <p:sp>
        <p:nvSpPr>
          <p:cNvPr id="24" name="Shape 22"/>
          <p:cNvSpPr/>
          <p:nvPr/>
        </p:nvSpPr>
        <p:spPr>
          <a:xfrm>
            <a:off x="7827264" y="2194560"/>
            <a:ext cx="1874520" cy="1115568"/>
          </a:xfrm>
          <a:prstGeom prst="roundRect">
            <a:avLst>
              <a:gd name="adj" fmla="val 10656"/>
            </a:avLst>
          </a:prstGeom>
          <a:solidFill>
            <a:srgbClr val="FFFFFF"/>
          </a:solidFill>
          <a:ln w="13970">
            <a:solidFill>
              <a:srgbClr val="BEC7D4"/>
            </a:solidFill>
            <a:prstDash val="solid"/>
          </a:ln>
          <a:effectLst>
            <a:outerShdw blurRad="12700" dist="50800" dir="2700000" algn="bl" rotWithShape="0">
              <a:srgbClr val="C8CDD3">
                <a:alpha val="18000"/>
              </a:srgbClr>
            </a:outerShdw>
          </a:effectLst>
        </p:spPr>
        <p:txBody>
          <a:bodyPr/>
          <a:lstStyle/>
          <a:p>
            <a:endParaRPr lang="en-US"/>
          </a:p>
        </p:txBody>
      </p:sp>
      <p:sp>
        <p:nvSpPr>
          <p:cNvPr id="25" name="Shape 23"/>
          <p:cNvSpPr/>
          <p:nvPr/>
        </p:nvSpPr>
        <p:spPr>
          <a:xfrm>
            <a:off x="7973568" y="2359152"/>
            <a:ext cx="347472" cy="347472"/>
          </a:xfrm>
          <a:prstGeom prst="ellipse">
            <a:avLst/>
          </a:prstGeom>
          <a:solidFill>
            <a:srgbClr val="465365"/>
          </a:solidFill>
          <a:ln w="12700">
            <a:solidFill>
              <a:srgbClr val="465365"/>
            </a:solidFill>
            <a:prstDash val="solid"/>
          </a:ln>
        </p:spPr>
        <p:txBody>
          <a:bodyPr/>
          <a:lstStyle/>
          <a:p>
            <a:endParaRPr lang="en-US"/>
          </a:p>
        </p:txBody>
      </p:sp>
      <p:sp>
        <p:nvSpPr>
          <p:cNvPr id="26" name="Text 24"/>
          <p:cNvSpPr/>
          <p:nvPr/>
        </p:nvSpPr>
        <p:spPr>
          <a:xfrm>
            <a:off x="7973568" y="2418588"/>
            <a:ext cx="347472" cy="146304"/>
          </a:xfrm>
          <a:prstGeom prst="rect">
            <a:avLst/>
          </a:prstGeom>
          <a:noFill/>
          <a:ln/>
        </p:spPr>
        <p:txBody>
          <a:bodyPr wrap="square" lIns="0" tIns="0" rIns="0" bIns="0" rtlCol="0" anchor="ctr"/>
          <a:lstStyle/>
          <a:p>
            <a:pPr marL="0" indent="0" algn="ctr">
              <a:buNone/>
            </a:pPr>
            <a:r>
              <a:rPr lang="en-US" sz="900" b="1">
                <a:solidFill>
                  <a:srgbClr val="FFFFFF"/>
                </a:solidFill>
                <a:latin typeface="Aptos" pitchFamily="34" charset="0"/>
                <a:ea typeface="Aptos" pitchFamily="34" charset="-122"/>
                <a:cs typeface="Aptos" pitchFamily="34" charset="-120"/>
              </a:rPr>
              <a:t>4</a:t>
            </a:r>
            <a:endParaRPr lang="en-US" sz="900"/>
          </a:p>
        </p:txBody>
      </p:sp>
      <p:sp>
        <p:nvSpPr>
          <p:cNvPr id="27" name="Text 25"/>
          <p:cNvSpPr/>
          <p:nvPr/>
        </p:nvSpPr>
        <p:spPr>
          <a:xfrm>
            <a:off x="8421624" y="2350008"/>
            <a:ext cx="1115568" cy="347472"/>
          </a:xfrm>
          <a:prstGeom prst="rect">
            <a:avLst/>
          </a:prstGeom>
          <a:noFill/>
          <a:ln/>
        </p:spPr>
        <p:txBody>
          <a:bodyPr wrap="square" lIns="0" tIns="0" rIns="0" bIns="0" rtlCol="0" anchor="ctr">
            <a:normAutofit fontScale="92500"/>
          </a:bodyPr>
          <a:lstStyle/>
          <a:p>
            <a:pPr marL="0" indent="0">
              <a:buNone/>
            </a:pPr>
            <a:r>
              <a:rPr lang="en-US" sz="1520" b="1">
                <a:solidFill>
                  <a:srgbClr val="08283A"/>
                </a:solidFill>
                <a:latin typeface="Aptos Display" pitchFamily="34" charset="0"/>
                <a:ea typeface="Aptos Display" pitchFamily="34" charset="-122"/>
                <a:cs typeface="Aptos Display" pitchFamily="34" charset="-120"/>
              </a:rPr>
              <a:t>System stress</a:t>
            </a:r>
            <a:endParaRPr lang="en-US" sz="1520"/>
          </a:p>
        </p:txBody>
      </p:sp>
      <p:sp>
        <p:nvSpPr>
          <p:cNvPr id="28" name="Text 26"/>
          <p:cNvSpPr/>
          <p:nvPr/>
        </p:nvSpPr>
        <p:spPr>
          <a:xfrm>
            <a:off x="8046720" y="2862072"/>
            <a:ext cx="1435608" cy="329184"/>
          </a:xfrm>
          <a:prstGeom prst="rect">
            <a:avLst/>
          </a:prstGeom>
          <a:noFill/>
          <a:ln/>
        </p:spPr>
        <p:txBody>
          <a:bodyPr wrap="square" lIns="0" tIns="0" rIns="0" bIns="0" rtlCol="0" anchor="ctr">
            <a:normAutofit fontScale="92500"/>
          </a:bodyPr>
          <a:lstStyle/>
          <a:p>
            <a:pPr marL="0" indent="0" algn="ctr">
              <a:buNone/>
            </a:pPr>
            <a:r>
              <a:rPr lang="en-US" sz="1080">
                <a:solidFill>
                  <a:srgbClr val="465365"/>
                </a:solidFill>
                <a:latin typeface="Aptos" pitchFamily="34" charset="0"/>
                <a:ea typeface="Aptos" pitchFamily="34" charset="-122"/>
                <a:cs typeface="Aptos" pitchFamily="34" charset="-120"/>
              </a:rPr>
              <a:t>Pipes and appurtenances absorb it</a:t>
            </a:r>
            <a:endParaRPr lang="en-US" sz="1080"/>
          </a:p>
        </p:txBody>
      </p:sp>
      <p:sp>
        <p:nvSpPr>
          <p:cNvPr id="29" name="Shape 27"/>
          <p:cNvSpPr/>
          <p:nvPr/>
        </p:nvSpPr>
        <p:spPr>
          <a:xfrm>
            <a:off x="2560320" y="2752344"/>
            <a:ext cx="365760" cy="0"/>
          </a:xfrm>
          <a:prstGeom prst="line">
            <a:avLst/>
          </a:prstGeom>
          <a:noFill/>
          <a:ln w="22860">
            <a:solidFill>
              <a:srgbClr val="13A085"/>
            </a:solidFill>
            <a:prstDash val="solid"/>
            <a:headEnd type="none"/>
            <a:tailEnd type="triangle"/>
          </a:ln>
        </p:spPr>
        <p:txBody>
          <a:bodyPr/>
          <a:lstStyle/>
          <a:p>
            <a:endParaRPr lang="en-US"/>
          </a:p>
        </p:txBody>
      </p:sp>
      <p:sp>
        <p:nvSpPr>
          <p:cNvPr id="30" name="Shape 28"/>
          <p:cNvSpPr/>
          <p:nvPr/>
        </p:nvSpPr>
        <p:spPr>
          <a:xfrm>
            <a:off x="4956048" y="2752344"/>
            <a:ext cx="365760" cy="0"/>
          </a:xfrm>
          <a:prstGeom prst="line">
            <a:avLst/>
          </a:prstGeom>
          <a:noFill/>
          <a:ln w="22860">
            <a:solidFill>
              <a:srgbClr val="13A085"/>
            </a:solidFill>
            <a:prstDash val="solid"/>
            <a:headEnd type="none"/>
            <a:tailEnd type="triangle"/>
          </a:ln>
        </p:spPr>
        <p:txBody>
          <a:bodyPr/>
          <a:lstStyle/>
          <a:p>
            <a:endParaRPr lang="en-US"/>
          </a:p>
        </p:txBody>
      </p:sp>
      <p:sp>
        <p:nvSpPr>
          <p:cNvPr id="31" name="Shape 29"/>
          <p:cNvSpPr/>
          <p:nvPr/>
        </p:nvSpPr>
        <p:spPr>
          <a:xfrm>
            <a:off x="7351776" y="2752344"/>
            <a:ext cx="365760" cy="0"/>
          </a:xfrm>
          <a:prstGeom prst="line">
            <a:avLst/>
          </a:prstGeom>
          <a:noFill/>
          <a:ln w="22860">
            <a:solidFill>
              <a:srgbClr val="E8504E"/>
            </a:solidFill>
            <a:prstDash val="solid"/>
            <a:headEnd type="none"/>
            <a:tailEnd type="triangle"/>
          </a:ln>
        </p:spPr>
        <p:txBody>
          <a:bodyPr/>
          <a:lstStyle/>
          <a:p>
            <a:endParaRPr lang="en-US"/>
          </a:p>
        </p:txBody>
      </p:sp>
      <p:sp>
        <p:nvSpPr>
          <p:cNvPr id="32" name="Shape 30"/>
          <p:cNvSpPr/>
          <p:nvPr/>
        </p:nvSpPr>
        <p:spPr>
          <a:xfrm>
            <a:off x="8764524" y="3383280"/>
            <a:ext cx="0" cy="325120"/>
          </a:xfrm>
          <a:prstGeom prst="line">
            <a:avLst/>
          </a:prstGeom>
          <a:noFill/>
          <a:ln w="25400">
            <a:solidFill>
              <a:srgbClr val="E8504E"/>
            </a:solidFill>
            <a:prstDash val="solid"/>
            <a:headEnd type="none"/>
            <a:tailEnd type="triangle"/>
          </a:ln>
        </p:spPr>
        <p:txBody>
          <a:bodyPr/>
          <a:lstStyle/>
          <a:p>
            <a:endParaRPr lang="en-US"/>
          </a:p>
        </p:txBody>
      </p:sp>
      <p:sp>
        <p:nvSpPr>
          <p:cNvPr id="34" name="Shape 32"/>
          <p:cNvSpPr/>
          <p:nvPr/>
        </p:nvSpPr>
        <p:spPr>
          <a:xfrm>
            <a:off x="3794760" y="4160520"/>
            <a:ext cx="2240280" cy="1051560"/>
          </a:xfrm>
          <a:prstGeom prst="roundRect">
            <a:avLst>
              <a:gd name="adj" fmla="val 11304"/>
            </a:avLst>
          </a:prstGeom>
          <a:solidFill>
            <a:srgbClr val="FFF1E5"/>
          </a:solidFill>
          <a:ln w="13970">
            <a:solidFill>
              <a:srgbClr val="F97316"/>
            </a:solidFill>
            <a:prstDash val="solid"/>
          </a:ln>
          <a:effectLst>
            <a:outerShdw blurRad="12700" dist="50800" dir="2700000" algn="bl" rotWithShape="0">
              <a:srgbClr val="C8CDD3">
                <a:alpha val="18000"/>
              </a:srgbClr>
            </a:outerShdw>
          </a:effectLst>
        </p:spPr>
        <p:txBody>
          <a:bodyPr/>
          <a:lstStyle/>
          <a:p>
            <a:endParaRPr lang="en-US"/>
          </a:p>
        </p:txBody>
      </p:sp>
      <p:sp>
        <p:nvSpPr>
          <p:cNvPr id="35" name="Shape 33"/>
          <p:cNvSpPr/>
          <p:nvPr/>
        </p:nvSpPr>
        <p:spPr>
          <a:xfrm>
            <a:off x="3941064" y="4325112"/>
            <a:ext cx="347472" cy="347472"/>
          </a:xfrm>
          <a:prstGeom prst="ellipse">
            <a:avLst/>
          </a:prstGeom>
          <a:solidFill>
            <a:srgbClr val="F97316"/>
          </a:solidFill>
          <a:ln w="12700">
            <a:solidFill>
              <a:srgbClr val="F97316"/>
            </a:solidFill>
            <a:prstDash val="solid"/>
          </a:ln>
        </p:spPr>
        <p:txBody>
          <a:bodyPr/>
          <a:lstStyle/>
          <a:p>
            <a:endParaRPr lang="en-US"/>
          </a:p>
        </p:txBody>
      </p:sp>
      <p:sp>
        <p:nvSpPr>
          <p:cNvPr id="36" name="Text 34"/>
          <p:cNvSpPr/>
          <p:nvPr/>
        </p:nvSpPr>
        <p:spPr>
          <a:xfrm>
            <a:off x="3941064" y="4384548"/>
            <a:ext cx="347472" cy="146304"/>
          </a:xfrm>
          <a:prstGeom prst="rect">
            <a:avLst/>
          </a:prstGeom>
          <a:noFill/>
          <a:ln/>
        </p:spPr>
        <p:txBody>
          <a:bodyPr wrap="square" lIns="0" tIns="0" rIns="0" bIns="0" rtlCol="0" anchor="ctr"/>
          <a:lstStyle/>
          <a:p>
            <a:pPr marL="0" indent="0" algn="ctr">
              <a:buNone/>
            </a:pPr>
            <a:r>
              <a:rPr lang="en-US" sz="900" b="1">
                <a:solidFill>
                  <a:srgbClr val="FFFFFF"/>
                </a:solidFill>
                <a:latin typeface="Aptos" pitchFamily="34" charset="0"/>
                <a:ea typeface="Aptos" pitchFamily="34" charset="-122"/>
                <a:cs typeface="Aptos" pitchFamily="34" charset="-120"/>
              </a:rPr>
              <a:t>5</a:t>
            </a:r>
            <a:endParaRPr lang="en-US" sz="900"/>
          </a:p>
        </p:txBody>
      </p:sp>
      <p:sp>
        <p:nvSpPr>
          <p:cNvPr id="37" name="Text 35"/>
          <p:cNvSpPr/>
          <p:nvPr/>
        </p:nvSpPr>
        <p:spPr>
          <a:xfrm>
            <a:off x="4421124" y="4485622"/>
            <a:ext cx="1481328" cy="347472"/>
          </a:xfrm>
          <a:prstGeom prst="rect">
            <a:avLst/>
          </a:prstGeom>
          <a:noFill/>
          <a:ln/>
        </p:spPr>
        <p:txBody>
          <a:bodyPr wrap="square" lIns="0" tIns="0" rIns="0" bIns="0" rtlCol="0" anchor="ctr">
            <a:normAutofit/>
          </a:bodyPr>
          <a:lstStyle/>
          <a:p>
            <a:pPr marL="0" indent="0">
              <a:buNone/>
            </a:pPr>
            <a:r>
              <a:rPr lang="en-US" sz="1520" b="1">
                <a:solidFill>
                  <a:srgbClr val="08283A"/>
                </a:solidFill>
                <a:latin typeface="Aptos Display" pitchFamily="34" charset="0"/>
                <a:ea typeface="Aptos Display" pitchFamily="34" charset="-122"/>
                <a:cs typeface="Aptos Display" pitchFamily="34" charset="-120"/>
              </a:rPr>
              <a:t>Mains break</a:t>
            </a:r>
            <a:endParaRPr lang="en-US" sz="1520"/>
          </a:p>
        </p:txBody>
      </p:sp>
      <p:sp>
        <p:nvSpPr>
          <p:cNvPr id="39" name="Shape 37"/>
          <p:cNvSpPr/>
          <p:nvPr/>
        </p:nvSpPr>
        <p:spPr>
          <a:xfrm>
            <a:off x="6318504" y="4160520"/>
            <a:ext cx="2240280" cy="1051560"/>
          </a:xfrm>
          <a:prstGeom prst="roundRect">
            <a:avLst>
              <a:gd name="adj" fmla="val 11304"/>
            </a:avLst>
          </a:prstGeom>
          <a:solidFill>
            <a:srgbClr val="FFF1E5"/>
          </a:solidFill>
          <a:ln w="13970">
            <a:solidFill>
              <a:srgbClr val="F97316"/>
            </a:solidFill>
            <a:prstDash val="solid"/>
          </a:ln>
          <a:effectLst>
            <a:outerShdw blurRad="12700" dist="50800" dir="2700000" algn="bl" rotWithShape="0">
              <a:srgbClr val="C8CDD3">
                <a:alpha val="18000"/>
              </a:srgbClr>
            </a:outerShdw>
          </a:effectLst>
        </p:spPr>
        <p:txBody>
          <a:bodyPr/>
          <a:lstStyle/>
          <a:p>
            <a:endParaRPr lang="en-US"/>
          </a:p>
        </p:txBody>
      </p:sp>
      <p:sp>
        <p:nvSpPr>
          <p:cNvPr id="40" name="Shape 38"/>
          <p:cNvSpPr/>
          <p:nvPr/>
        </p:nvSpPr>
        <p:spPr>
          <a:xfrm>
            <a:off x="6437376" y="4325112"/>
            <a:ext cx="347472" cy="347472"/>
          </a:xfrm>
          <a:prstGeom prst="ellipse">
            <a:avLst/>
          </a:prstGeom>
          <a:solidFill>
            <a:srgbClr val="F97316"/>
          </a:solidFill>
          <a:ln w="12700">
            <a:solidFill>
              <a:srgbClr val="F97316"/>
            </a:solidFill>
            <a:prstDash val="solid"/>
          </a:ln>
        </p:spPr>
        <p:txBody>
          <a:bodyPr/>
          <a:lstStyle/>
          <a:p>
            <a:endParaRPr lang="en-US"/>
          </a:p>
        </p:txBody>
      </p:sp>
      <p:sp>
        <p:nvSpPr>
          <p:cNvPr id="41" name="Text 39"/>
          <p:cNvSpPr/>
          <p:nvPr/>
        </p:nvSpPr>
        <p:spPr>
          <a:xfrm>
            <a:off x="6437376" y="4384548"/>
            <a:ext cx="347472" cy="146304"/>
          </a:xfrm>
          <a:prstGeom prst="rect">
            <a:avLst/>
          </a:prstGeom>
          <a:noFill/>
          <a:ln/>
        </p:spPr>
        <p:txBody>
          <a:bodyPr wrap="square" lIns="0" tIns="0" rIns="0" bIns="0" rtlCol="0" anchor="ctr"/>
          <a:lstStyle/>
          <a:p>
            <a:pPr marL="0" indent="0" algn="ctr">
              <a:buNone/>
            </a:pPr>
            <a:r>
              <a:rPr lang="en-US" sz="900" b="1">
                <a:solidFill>
                  <a:srgbClr val="FFFFFF"/>
                </a:solidFill>
                <a:latin typeface="Aptos" pitchFamily="34" charset="0"/>
                <a:ea typeface="Aptos" pitchFamily="34" charset="-122"/>
                <a:cs typeface="Aptos" pitchFamily="34" charset="-120"/>
              </a:rPr>
              <a:t>6</a:t>
            </a:r>
            <a:endParaRPr lang="en-US" sz="900"/>
          </a:p>
        </p:txBody>
      </p:sp>
      <p:sp>
        <p:nvSpPr>
          <p:cNvPr id="42" name="Text 40"/>
          <p:cNvSpPr/>
          <p:nvPr/>
        </p:nvSpPr>
        <p:spPr>
          <a:xfrm>
            <a:off x="6839712" y="4482321"/>
            <a:ext cx="1481328" cy="347472"/>
          </a:xfrm>
          <a:prstGeom prst="rect">
            <a:avLst/>
          </a:prstGeom>
          <a:noFill/>
          <a:ln/>
        </p:spPr>
        <p:txBody>
          <a:bodyPr wrap="square" lIns="0" tIns="0" rIns="0" bIns="0" rtlCol="0" anchor="ctr">
            <a:normAutofit fontScale="92500"/>
          </a:bodyPr>
          <a:lstStyle/>
          <a:p>
            <a:pPr marL="0" indent="0">
              <a:buNone/>
            </a:pPr>
            <a:r>
              <a:rPr lang="en-US" sz="1520" b="1">
                <a:solidFill>
                  <a:srgbClr val="08283A"/>
                </a:solidFill>
                <a:latin typeface="Aptos Display" pitchFamily="34" charset="0"/>
                <a:ea typeface="Aptos Display" pitchFamily="34" charset="-122"/>
                <a:cs typeface="Aptos Display" pitchFamily="34" charset="-120"/>
              </a:rPr>
              <a:t>Emergency repairs</a:t>
            </a:r>
            <a:endParaRPr lang="en-US" sz="1520"/>
          </a:p>
        </p:txBody>
      </p:sp>
      <p:sp>
        <p:nvSpPr>
          <p:cNvPr id="44" name="Shape 42"/>
          <p:cNvSpPr/>
          <p:nvPr/>
        </p:nvSpPr>
        <p:spPr>
          <a:xfrm>
            <a:off x="8787384" y="4160520"/>
            <a:ext cx="2240280" cy="1051560"/>
          </a:xfrm>
          <a:prstGeom prst="roundRect">
            <a:avLst>
              <a:gd name="adj" fmla="val 11304"/>
            </a:avLst>
          </a:prstGeom>
          <a:solidFill>
            <a:srgbClr val="FFE2E2"/>
          </a:solidFill>
          <a:ln w="13970">
            <a:solidFill>
              <a:srgbClr val="E8504E"/>
            </a:solidFill>
            <a:prstDash val="solid"/>
          </a:ln>
          <a:effectLst>
            <a:outerShdw blurRad="12700" dist="50800" dir="2700000" algn="bl" rotWithShape="0">
              <a:srgbClr val="C8CDD3">
                <a:alpha val="18000"/>
              </a:srgbClr>
            </a:outerShdw>
          </a:effectLst>
        </p:spPr>
        <p:txBody>
          <a:bodyPr/>
          <a:lstStyle/>
          <a:p>
            <a:endParaRPr lang="en-US"/>
          </a:p>
        </p:txBody>
      </p:sp>
      <p:sp>
        <p:nvSpPr>
          <p:cNvPr id="45" name="Shape 43"/>
          <p:cNvSpPr/>
          <p:nvPr/>
        </p:nvSpPr>
        <p:spPr>
          <a:xfrm>
            <a:off x="8933688" y="4325112"/>
            <a:ext cx="347472" cy="347472"/>
          </a:xfrm>
          <a:prstGeom prst="ellipse">
            <a:avLst/>
          </a:prstGeom>
          <a:solidFill>
            <a:srgbClr val="E8504E"/>
          </a:solidFill>
          <a:ln w="12700">
            <a:solidFill>
              <a:srgbClr val="E8504E"/>
            </a:solidFill>
            <a:prstDash val="solid"/>
          </a:ln>
        </p:spPr>
        <p:txBody>
          <a:bodyPr/>
          <a:lstStyle/>
          <a:p>
            <a:endParaRPr lang="en-US"/>
          </a:p>
        </p:txBody>
      </p:sp>
      <p:sp>
        <p:nvSpPr>
          <p:cNvPr id="46" name="Text 44"/>
          <p:cNvSpPr/>
          <p:nvPr/>
        </p:nvSpPr>
        <p:spPr>
          <a:xfrm>
            <a:off x="8933688" y="4384548"/>
            <a:ext cx="347472" cy="146304"/>
          </a:xfrm>
          <a:prstGeom prst="rect">
            <a:avLst/>
          </a:prstGeom>
          <a:noFill/>
          <a:ln/>
        </p:spPr>
        <p:txBody>
          <a:bodyPr wrap="square" lIns="0" tIns="0" rIns="0" bIns="0" rtlCol="0" anchor="ctr"/>
          <a:lstStyle/>
          <a:p>
            <a:pPr marL="0" indent="0" algn="ctr">
              <a:buNone/>
            </a:pPr>
            <a:r>
              <a:rPr lang="en-US" sz="900" b="1">
                <a:solidFill>
                  <a:srgbClr val="FFFFFF"/>
                </a:solidFill>
                <a:latin typeface="Aptos" pitchFamily="34" charset="0"/>
                <a:ea typeface="Aptos" pitchFamily="34" charset="-122"/>
                <a:cs typeface="Aptos" pitchFamily="34" charset="-120"/>
              </a:rPr>
              <a:t>7</a:t>
            </a:r>
            <a:endParaRPr lang="en-US" sz="900"/>
          </a:p>
        </p:txBody>
      </p:sp>
      <p:sp>
        <p:nvSpPr>
          <p:cNvPr id="47" name="Text 45"/>
          <p:cNvSpPr/>
          <p:nvPr/>
        </p:nvSpPr>
        <p:spPr>
          <a:xfrm>
            <a:off x="9381744" y="4485622"/>
            <a:ext cx="1481328" cy="347472"/>
          </a:xfrm>
          <a:prstGeom prst="rect">
            <a:avLst/>
          </a:prstGeom>
          <a:noFill/>
          <a:ln/>
        </p:spPr>
        <p:txBody>
          <a:bodyPr wrap="square" lIns="0" tIns="0" rIns="0" bIns="0" rtlCol="0" anchor="ctr">
            <a:normAutofit fontScale="85000" lnSpcReduction="10000"/>
          </a:bodyPr>
          <a:lstStyle/>
          <a:p>
            <a:pPr marL="0" indent="0">
              <a:buNone/>
            </a:pPr>
            <a:r>
              <a:rPr lang="en-US" sz="1520" b="1">
                <a:solidFill>
                  <a:srgbClr val="08283A"/>
                </a:solidFill>
                <a:latin typeface="Aptos Display" pitchFamily="34" charset="0"/>
                <a:ea typeface="Aptos Display" pitchFamily="34" charset="-122"/>
                <a:cs typeface="Aptos Display" pitchFamily="34" charset="-120"/>
              </a:rPr>
              <a:t>Service interruptions</a:t>
            </a:r>
            <a:endParaRPr lang="en-US" sz="1520"/>
          </a:p>
        </p:txBody>
      </p:sp>
      <p:sp>
        <p:nvSpPr>
          <p:cNvPr id="49" name="Shape 47"/>
          <p:cNvSpPr/>
          <p:nvPr/>
        </p:nvSpPr>
        <p:spPr>
          <a:xfrm>
            <a:off x="6080760" y="4690872"/>
            <a:ext cx="91440" cy="0"/>
          </a:xfrm>
          <a:prstGeom prst="line">
            <a:avLst/>
          </a:prstGeom>
          <a:noFill/>
          <a:ln w="22860">
            <a:solidFill>
              <a:srgbClr val="F97316"/>
            </a:solidFill>
            <a:prstDash val="solid"/>
            <a:headEnd type="none"/>
            <a:tailEnd type="triangle"/>
          </a:ln>
        </p:spPr>
        <p:txBody>
          <a:bodyPr/>
          <a:lstStyle/>
          <a:p>
            <a:endParaRPr lang="en-US"/>
          </a:p>
        </p:txBody>
      </p:sp>
      <p:sp>
        <p:nvSpPr>
          <p:cNvPr id="50" name="Shape 48"/>
          <p:cNvSpPr/>
          <p:nvPr/>
        </p:nvSpPr>
        <p:spPr>
          <a:xfrm>
            <a:off x="8577072" y="4690872"/>
            <a:ext cx="91440" cy="0"/>
          </a:xfrm>
          <a:prstGeom prst="line">
            <a:avLst/>
          </a:prstGeom>
          <a:noFill/>
          <a:ln w="22860">
            <a:solidFill>
              <a:srgbClr val="E8504E"/>
            </a:solidFill>
            <a:prstDash val="solid"/>
            <a:headEnd type="none"/>
            <a:tailEnd type="triangle"/>
          </a:ln>
        </p:spPr>
        <p:txBody>
          <a:bodyPr/>
          <a:lstStyle/>
          <a:p>
            <a:endParaRPr lang="en-US"/>
          </a:p>
        </p:txBody>
      </p:sp>
      <p:sp>
        <p:nvSpPr>
          <p:cNvPr id="51" name="Shape 49"/>
          <p:cNvSpPr/>
          <p:nvPr/>
        </p:nvSpPr>
        <p:spPr>
          <a:xfrm>
            <a:off x="640080" y="4160520"/>
            <a:ext cx="2514600" cy="1051560"/>
          </a:xfrm>
          <a:prstGeom prst="roundRect">
            <a:avLst>
              <a:gd name="adj" fmla="val 8696"/>
            </a:avLst>
          </a:prstGeom>
          <a:solidFill>
            <a:srgbClr val="FFFFFF"/>
          </a:solidFill>
          <a:ln w="13970">
            <a:solidFill>
              <a:srgbClr val="E1E6EC"/>
            </a:solidFill>
            <a:prstDash val="solid"/>
          </a:ln>
          <a:effectLst>
            <a:outerShdw blurRad="12700" dist="50800" dir="2700000" algn="bl" rotWithShape="0">
              <a:srgbClr val="C8CDD3">
                <a:alpha val="18000"/>
              </a:srgbClr>
            </a:outerShdw>
          </a:effectLst>
        </p:spPr>
        <p:txBody>
          <a:bodyPr/>
          <a:lstStyle/>
          <a:p>
            <a:endParaRPr lang="en-US"/>
          </a:p>
        </p:txBody>
      </p:sp>
      <p:sp>
        <p:nvSpPr>
          <p:cNvPr id="52" name="Text 50"/>
          <p:cNvSpPr/>
          <p:nvPr/>
        </p:nvSpPr>
        <p:spPr>
          <a:xfrm>
            <a:off x="877824" y="4352544"/>
            <a:ext cx="2057400" cy="201168"/>
          </a:xfrm>
          <a:prstGeom prst="rect">
            <a:avLst/>
          </a:prstGeom>
          <a:noFill/>
          <a:ln/>
        </p:spPr>
        <p:txBody>
          <a:bodyPr wrap="square" lIns="0" tIns="0" rIns="0" bIns="0" rtlCol="0" anchor="ctr"/>
          <a:lstStyle/>
          <a:p>
            <a:pPr marL="0" indent="0" algn="ctr">
              <a:buNone/>
            </a:pPr>
            <a:r>
              <a:rPr lang="en-US" sz="1230" b="1">
                <a:solidFill>
                  <a:srgbClr val="08283A"/>
                </a:solidFill>
                <a:latin typeface="Aptos" pitchFamily="34" charset="0"/>
                <a:ea typeface="Aptos" pitchFamily="34" charset="-122"/>
                <a:cs typeface="Aptos" pitchFamily="34" charset="-120"/>
              </a:rPr>
              <a:t>What absorbs the pressure wave?</a:t>
            </a:r>
            <a:endParaRPr lang="en-US" sz="1230"/>
          </a:p>
        </p:txBody>
      </p:sp>
      <p:sp>
        <p:nvSpPr>
          <p:cNvPr id="53" name="Text 51"/>
          <p:cNvSpPr/>
          <p:nvPr/>
        </p:nvSpPr>
        <p:spPr>
          <a:xfrm>
            <a:off x="868680" y="4690872"/>
            <a:ext cx="2057400" cy="292608"/>
          </a:xfrm>
          <a:prstGeom prst="rect">
            <a:avLst/>
          </a:prstGeom>
          <a:noFill/>
          <a:ln/>
        </p:spPr>
        <p:txBody>
          <a:bodyPr wrap="square" lIns="0" tIns="0" rIns="0" bIns="0" rtlCol="0" anchor="ctr">
            <a:normAutofit lnSpcReduction="10000"/>
          </a:bodyPr>
          <a:lstStyle/>
          <a:p>
            <a:pPr marL="0" indent="0" algn="ctr">
              <a:buNone/>
            </a:pPr>
            <a:r>
              <a:rPr lang="en-US" sz="1020">
                <a:solidFill>
                  <a:srgbClr val="465365"/>
                </a:solidFill>
                <a:latin typeface="Aptos" pitchFamily="34" charset="0"/>
                <a:ea typeface="Aptos" pitchFamily="34" charset="-122"/>
                <a:cs typeface="Aptos" pitchFamily="34" charset="-120"/>
              </a:rPr>
              <a:t>Mains • services • meters • hydrants • valves • fittings</a:t>
            </a:r>
            <a:endParaRPr lang="en-US" sz="1020"/>
          </a:p>
        </p:txBody>
      </p:sp>
      <p:sp>
        <p:nvSpPr>
          <p:cNvPr id="54" name="Shape 52"/>
          <p:cNvSpPr/>
          <p:nvPr/>
        </p:nvSpPr>
        <p:spPr>
          <a:xfrm>
            <a:off x="3182112" y="4690872"/>
            <a:ext cx="493776" cy="0"/>
          </a:xfrm>
          <a:prstGeom prst="line">
            <a:avLst/>
          </a:prstGeom>
          <a:noFill/>
          <a:ln w="22860">
            <a:solidFill>
              <a:srgbClr val="F97316"/>
            </a:solidFill>
            <a:prstDash val="solid"/>
            <a:headEnd type="none"/>
            <a:tailEnd type="triangle"/>
          </a:ln>
        </p:spPr>
        <p:txBody>
          <a:bodyPr/>
          <a:lstStyle/>
          <a:p>
            <a:endParaRPr lang="en-US"/>
          </a:p>
        </p:txBody>
      </p:sp>
      <p:sp>
        <p:nvSpPr>
          <p:cNvPr id="55" name="Shape 53"/>
          <p:cNvSpPr/>
          <p:nvPr/>
        </p:nvSpPr>
        <p:spPr>
          <a:xfrm>
            <a:off x="960120" y="5760720"/>
            <a:ext cx="10259568" cy="530352"/>
          </a:xfrm>
          <a:prstGeom prst="roundRect">
            <a:avLst>
              <a:gd name="adj" fmla="val 13793"/>
            </a:avLst>
          </a:prstGeom>
          <a:solidFill>
            <a:srgbClr val="08283A"/>
          </a:solidFill>
          <a:ln w="13970">
            <a:solidFill>
              <a:srgbClr val="08283A"/>
            </a:solidFill>
            <a:prstDash val="solid"/>
          </a:ln>
          <a:effectLst>
            <a:outerShdw blurRad="12700" dist="50800" dir="2700000" algn="bl" rotWithShape="0">
              <a:srgbClr val="C8CDD3">
                <a:alpha val="18000"/>
              </a:srgbClr>
            </a:outerShdw>
          </a:effectLst>
        </p:spPr>
        <p:txBody>
          <a:bodyPr/>
          <a:lstStyle/>
          <a:p>
            <a:endParaRPr lang="en-US"/>
          </a:p>
        </p:txBody>
      </p:sp>
      <p:sp>
        <p:nvSpPr>
          <p:cNvPr id="56" name="Text 54"/>
          <p:cNvSpPr/>
          <p:nvPr/>
        </p:nvSpPr>
        <p:spPr>
          <a:xfrm>
            <a:off x="1252728" y="5934456"/>
            <a:ext cx="9674352" cy="155448"/>
          </a:xfrm>
          <a:prstGeom prst="rect">
            <a:avLst/>
          </a:prstGeom>
          <a:noFill/>
          <a:ln/>
        </p:spPr>
        <p:txBody>
          <a:bodyPr wrap="square" lIns="0" tIns="0" rIns="0" bIns="0" rtlCol="0" anchor="ctr"/>
          <a:lstStyle/>
          <a:p>
            <a:pPr marL="0" indent="0" algn="ctr">
              <a:buNone/>
            </a:pPr>
            <a:r>
              <a:rPr lang="en-US" sz="1280" b="1">
                <a:solidFill>
                  <a:srgbClr val="FFFFFF"/>
                </a:solidFill>
                <a:latin typeface="Aptos" pitchFamily="34" charset="0"/>
                <a:ea typeface="Aptos" pitchFamily="34" charset="-122"/>
                <a:cs typeface="Aptos" pitchFamily="34" charset="-120"/>
              </a:rPr>
              <a:t>Project goal: control valve timing at the source so a backwash transition does not become a system-wide stress event.</a:t>
            </a:r>
            <a:endParaRPr lang="en-US" sz="1280"/>
          </a:p>
        </p:txBody>
      </p:sp>
      <p:sp>
        <p:nvSpPr>
          <p:cNvPr id="57" name="Text 55"/>
          <p:cNvSpPr/>
          <p:nvPr/>
        </p:nvSpPr>
        <p:spPr>
          <a:xfrm>
            <a:off x="502920" y="6510528"/>
            <a:ext cx="5029200" cy="164592"/>
          </a:xfrm>
          <a:prstGeom prst="rect">
            <a:avLst/>
          </a:prstGeom>
          <a:noFill/>
          <a:ln/>
        </p:spPr>
        <p:txBody>
          <a:bodyPr wrap="square" lIns="0" tIns="0" rIns="0" bIns="0" rtlCol="0" anchor="ctr"/>
          <a:lstStyle/>
          <a:p>
            <a:pPr marL="0" indent="0">
              <a:buNone/>
            </a:pPr>
            <a:r>
              <a:rPr lang="en-US" sz="700">
                <a:solidFill>
                  <a:srgbClr val="6B7585"/>
                </a:solidFill>
                <a:latin typeface="Aptos" pitchFamily="34" charset="0"/>
                <a:ea typeface="Aptos" pitchFamily="34" charset="-122"/>
                <a:cs typeface="Aptos" pitchFamily="34" charset="-120"/>
              </a:rPr>
              <a:t>RCSD | Thompson Plant Hydraulic Reliability Improvements</a:t>
            </a:r>
            <a:endParaRPr lang="en-US" sz="700"/>
          </a:p>
        </p:txBody>
      </p:sp>
      <p:sp>
        <p:nvSpPr>
          <p:cNvPr id="58" name="Text 56"/>
          <p:cNvSpPr/>
          <p:nvPr/>
        </p:nvSpPr>
        <p:spPr>
          <a:xfrm>
            <a:off x="11686032" y="6510528"/>
            <a:ext cx="228600" cy="164592"/>
          </a:xfrm>
          <a:prstGeom prst="rect">
            <a:avLst/>
          </a:prstGeom>
          <a:noFill/>
          <a:ln/>
        </p:spPr>
        <p:txBody>
          <a:bodyPr wrap="square" lIns="0" tIns="0" rIns="0" bIns="0" rtlCol="0" anchor="ctr"/>
          <a:lstStyle/>
          <a:p>
            <a:pPr marL="0" indent="0" algn="r">
              <a:buNone/>
            </a:pPr>
            <a:r>
              <a:rPr lang="en-US" sz="1200">
                <a:latin typeface="Aptos" pitchFamily="34" charset="0"/>
                <a:ea typeface="Aptos" pitchFamily="34" charset="-122"/>
                <a:cs typeface="Aptos" pitchFamily="34" charset="-120"/>
              </a:rPr>
              <a:t>8</a:t>
            </a:r>
            <a:endParaRPr lang="en-US" sz="1200"/>
          </a:p>
        </p:txBody>
      </p:sp>
      <p:sp>
        <p:nvSpPr>
          <p:cNvPr id="60" name="Shape 30">
            <a:extLst>
              <a:ext uri="{FF2B5EF4-FFF2-40B4-BE49-F238E27FC236}">
                <a16:creationId xmlns:a16="http://schemas.microsoft.com/office/drawing/2014/main" id="{BA65E64B-B1D3-3677-A8F8-0CCAD45266D8}"/>
              </a:ext>
            </a:extLst>
          </p:cNvPr>
          <p:cNvSpPr/>
          <p:nvPr/>
        </p:nvSpPr>
        <p:spPr>
          <a:xfrm flipH="1">
            <a:off x="1976374" y="3732513"/>
            <a:ext cx="6793864" cy="7376"/>
          </a:xfrm>
          <a:prstGeom prst="line">
            <a:avLst/>
          </a:prstGeom>
          <a:noFill/>
          <a:ln w="25400">
            <a:solidFill>
              <a:srgbClr val="E8504E"/>
            </a:solidFill>
            <a:prstDash val="solid"/>
            <a:headEnd type="none"/>
            <a:tailEnd type="triangle"/>
          </a:ln>
        </p:spPr>
        <p:txBody>
          <a:bodyPr/>
          <a:lstStyle/>
          <a:p>
            <a:endParaRPr lang="en-US"/>
          </a:p>
        </p:txBody>
      </p:sp>
      <p:sp>
        <p:nvSpPr>
          <p:cNvPr id="62" name="Shape 30">
            <a:extLst>
              <a:ext uri="{FF2B5EF4-FFF2-40B4-BE49-F238E27FC236}">
                <a16:creationId xmlns:a16="http://schemas.microsoft.com/office/drawing/2014/main" id="{B191E752-BE0A-1A46-911C-4B4DEF0B6B63}"/>
              </a:ext>
            </a:extLst>
          </p:cNvPr>
          <p:cNvSpPr/>
          <p:nvPr/>
        </p:nvSpPr>
        <p:spPr>
          <a:xfrm>
            <a:off x="1976374" y="3764002"/>
            <a:ext cx="0" cy="375182"/>
          </a:xfrm>
          <a:prstGeom prst="line">
            <a:avLst/>
          </a:prstGeom>
          <a:noFill/>
          <a:ln w="25400">
            <a:solidFill>
              <a:srgbClr val="E8504E"/>
            </a:solidFill>
            <a:prstDash val="solid"/>
            <a:headEnd type="none"/>
            <a:tailEnd type="triangle"/>
          </a:ln>
        </p:spPr>
        <p:txBody>
          <a:bodyPr/>
          <a:lstStyle/>
          <a:p>
            <a:endParaRPr lang="en-US"/>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8FAFC"/>
        </a:solidFill>
        <a:effectLst/>
      </p:bgPr>
    </p:bg>
    <p:spTree>
      <p:nvGrpSpPr>
        <p:cNvPr id="1" name=""/>
        <p:cNvGrpSpPr/>
        <p:nvPr/>
      </p:nvGrpSpPr>
      <p:grpSpPr>
        <a:xfrm>
          <a:off x="0" y="0"/>
          <a:ext cx="0" cy="0"/>
          <a:chOff x="0" y="0"/>
          <a:chExt cx="0" cy="0"/>
        </a:xfrm>
      </p:grpSpPr>
      <p:sp>
        <p:nvSpPr>
          <p:cNvPr id="2" name="Text 0"/>
          <p:cNvSpPr/>
          <p:nvPr/>
        </p:nvSpPr>
        <p:spPr>
          <a:xfrm>
            <a:off x="502920" y="274320"/>
            <a:ext cx="4206240" cy="201168"/>
          </a:xfrm>
          <a:prstGeom prst="rect">
            <a:avLst/>
          </a:prstGeom>
          <a:noFill/>
          <a:ln/>
        </p:spPr>
        <p:txBody>
          <a:bodyPr wrap="square" lIns="0" tIns="0" rIns="0" bIns="0" rtlCol="0" anchor="ctr"/>
          <a:lstStyle/>
          <a:p>
            <a:pPr marL="0" indent="0">
              <a:buNone/>
            </a:pPr>
            <a:r>
              <a:rPr lang="en-US" sz="850" b="1">
                <a:solidFill>
                  <a:srgbClr val="16A085"/>
                </a:solidFill>
              </a:rPr>
              <a:t>COORDINATED MECHANICAL, ELECTRICAL, AND CONTROLS WORK</a:t>
            </a:r>
            <a:endParaRPr lang="en-US" sz="850"/>
          </a:p>
        </p:txBody>
      </p:sp>
      <p:sp>
        <p:nvSpPr>
          <p:cNvPr id="3" name="Text 1"/>
          <p:cNvSpPr/>
          <p:nvPr/>
        </p:nvSpPr>
        <p:spPr>
          <a:xfrm>
            <a:off x="1947158" y="64008"/>
            <a:ext cx="8642108" cy="1344168"/>
          </a:xfrm>
          <a:prstGeom prst="rect">
            <a:avLst/>
          </a:prstGeom>
          <a:noFill/>
          <a:ln/>
        </p:spPr>
        <p:txBody>
          <a:bodyPr wrap="square" lIns="0" tIns="0" rIns="0" bIns="0" rtlCol="0" anchor="ctr">
            <a:normAutofit/>
          </a:bodyPr>
          <a:lstStyle/>
          <a:p>
            <a:pPr marL="0" indent="0">
              <a:buNone/>
            </a:pPr>
            <a:r>
              <a:rPr lang="en-US" sz="2800" b="1">
                <a:solidFill>
                  <a:schemeClr val="accent1"/>
                </a:solidFill>
                <a:latin typeface="Aptos Display" pitchFamily="34" charset="0"/>
                <a:ea typeface="Aptos Display" pitchFamily="34" charset="-122"/>
                <a:cs typeface="Aptos Display" pitchFamily="34" charset="-120"/>
              </a:rPr>
              <a:t>The Solution: Control The Pressure Event At Its Source</a:t>
            </a:r>
            <a:endParaRPr lang="en-US" sz="2800">
              <a:solidFill>
                <a:schemeClr val="accent1"/>
              </a:solidFill>
            </a:endParaRPr>
          </a:p>
        </p:txBody>
      </p:sp>
      <p:pic>
        <p:nvPicPr>
          <p:cNvPr id="6" name="Image 0" descr="/mnt/data/pratt_bf_electric_operator_crop.png"/>
          <p:cNvPicPr>
            <a:picLocks noChangeAspect="1"/>
          </p:cNvPicPr>
          <p:nvPr/>
        </p:nvPicPr>
        <p:blipFill>
          <a:blip r:embed="rId3"/>
          <a:stretch>
            <a:fillRect/>
          </a:stretch>
        </p:blipFill>
        <p:spPr>
          <a:xfrm>
            <a:off x="149352" y="1319784"/>
            <a:ext cx="1897912" cy="2176272"/>
          </a:xfrm>
          <a:prstGeom prst="rect">
            <a:avLst/>
          </a:prstGeom>
        </p:spPr>
      </p:pic>
      <p:pic>
        <p:nvPicPr>
          <p:cNvPr id="8" name="Image 1" descr="/mnt/data/rotork_actuated_valve_web.png"/>
          <p:cNvPicPr>
            <a:picLocks noChangeAspect="1"/>
          </p:cNvPicPr>
          <p:nvPr/>
        </p:nvPicPr>
        <p:blipFill>
          <a:blip r:embed="rId4"/>
          <a:stretch>
            <a:fillRect/>
          </a:stretch>
        </p:blipFill>
        <p:spPr>
          <a:xfrm>
            <a:off x="2423160" y="1299972"/>
            <a:ext cx="2176272" cy="2176272"/>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
        <p:nvSpPr>
          <p:cNvPr id="9" name="Shape 5"/>
          <p:cNvSpPr/>
          <p:nvPr/>
        </p:nvSpPr>
        <p:spPr>
          <a:xfrm>
            <a:off x="4773567" y="1016127"/>
            <a:ext cx="7387873" cy="2882265"/>
          </a:xfrm>
          <a:prstGeom prst="roundRect">
            <a:avLst>
              <a:gd name="adj" fmla="val 4800"/>
            </a:avLst>
          </a:prstGeom>
          <a:solidFill>
            <a:srgbClr val="FFFFFF"/>
          </a:solidFill>
          <a:ln w="8890">
            <a:solidFill>
              <a:srgbClr val="E5E7EB"/>
            </a:solidFill>
            <a:prstDash val="solid"/>
          </a:ln>
          <a:effectLst>
            <a:outerShdw blurRad="12700" dist="50800" dir="2700000" algn="bl" rotWithShape="0">
              <a:srgbClr val="000000">
                <a:alpha val="9000"/>
              </a:srgbClr>
            </a:outerShdw>
          </a:effectLst>
        </p:spPr>
        <p:txBody>
          <a:bodyPr/>
          <a:lstStyle/>
          <a:p>
            <a:endParaRPr lang="en-US"/>
          </a:p>
        </p:txBody>
      </p:sp>
      <p:sp>
        <p:nvSpPr>
          <p:cNvPr id="10" name="Text 6"/>
          <p:cNvSpPr/>
          <p:nvPr/>
        </p:nvSpPr>
        <p:spPr>
          <a:xfrm>
            <a:off x="7790688" y="1554480"/>
            <a:ext cx="3913632" cy="1459992"/>
          </a:xfrm>
          <a:prstGeom prst="rect">
            <a:avLst/>
          </a:prstGeom>
          <a:noFill/>
          <a:ln/>
        </p:spPr>
        <p:txBody>
          <a:bodyPr wrap="square" lIns="0" tIns="0" rIns="0" bIns="0" rtlCol="0" anchor="t">
            <a:noAutofit/>
          </a:bodyPr>
          <a:lstStyle/>
          <a:p>
            <a:pPr marL="0" indent="0" algn="l">
              <a:buNone/>
            </a:pPr>
            <a:endParaRPr lang="en-US"/>
          </a:p>
        </p:txBody>
      </p:sp>
      <p:sp>
        <p:nvSpPr>
          <p:cNvPr id="11" name="Text 7"/>
          <p:cNvSpPr/>
          <p:nvPr/>
        </p:nvSpPr>
        <p:spPr>
          <a:xfrm>
            <a:off x="7818120" y="1965960"/>
            <a:ext cx="3410712" cy="1618488"/>
          </a:xfrm>
          <a:prstGeom prst="rect">
            <a:avLst/>
          </a:prstGeom>
          <a:noFill/>
          <a:ln/>
        </p:spPr>
        <p:txBody>
          <a:bodyPr wrap="square" lIns="254" tIns="254" rIns="254" bIns="254" rtlCol="0" anchor="t">
            <a:normAutofit/>
          </a:bodyPr>
          <a:lstStyle/>
          <a:p>
            <a:pPr marL="0" indent="0" algn="l">
              <a:buNone/>
            </a:pPr>
            <a:endParaRPr lang="en-US" sz="1600"/>
          </a:p>
        </p:txBody>
      </p:sp>
      <p:sp>
        <p:nvSpPr>
          <p:cNvPr id="12" name="Shape 8"/>
          <p:cNvSpPr/>
          <p:nvPr/>
        </p:nvSpPr>
        <p:spPr>
          <a:xfrm>
            <a:off x="749808" y="4187952"/>
            <a:ext cx="2331720" cy="932688"/>
          </a:xfrm>
          <a:prstGeom prst="roundRect">
            <a:avLst>
              <a:gd name="adj" fmla="val 11765"/>
            </a:avLst>
          </a:prstGeom>
          <a:solidFill>
            <a:srgbClr val="FFFFFF"/>
          </a:solidFill>
          <a:ln w="8890">
            <a:solidFill>
              <a:srgbClr val="E5E7EB"/>
            </a:solidFill>
            <a:prstDash val="solid"/>
          </a:ln>
          <a:effectLst>
            <a:outerShdw blurRad="12700" dist="50800" dir="2700000" algn="bl" rotWithShape="0">
              <a:srgbClr val="000000">
                <a:alpha val="9000"/>
              </a:srgbClr>
            </a:outerShdw>
          </a:effectLst>
        </p:spPr>
        <p:txBody>
          <a:bodyPr/>
          <a:lstStyle/>
          <a:p>
            <a:endParaRPr lang="en-US"/>
          </a:p>
        </p:txBody>
      </p:sp>
      <p:sp>
        <p:nvSpPr>
          <p:cNvPr id="13" name="Text 9"/>
          <p:cNvSpPr/>
          <p:nvPr/>
        </p:nvSpPr>
        <p:spPr>
          <a:xfrm>
            <a:off x="886968" y="4370832"/>
            <a:ext cx="2057400" cy="237744"/>
          </a:xfrm>
          <a:prstGeom prst="rect">
            <a:avLst/>
          </a:prstGeom>
          <a:noFill/>
          <a:ln/>
        </p:spPr>
        <p:txBody>
          <a:bodyPr wrap="square" lIns="0" tIns="0" rIns="0" bIns="0" rtlCol="0" anchor="t">
            <a:normAutofit/>
          </a:bodyPr>
          <a:lstStyle/>
          <a:p>
            <a:pPr marL="0" indent="0" algn="ctr">
              <a:buNone/>
            </a:pPr>
            <a:r>
              <a:rPr lang="en-US" sz="1220" b="1">
                <a:solidFill>
                  <a:srgbClr val="082438"/>
                </a:solidFill>
                <a:latin typeface="Aptos" pitchFamily="34" charset="0"/>
                <a:ea typeface="Aptos" pitchFamily="34" charset="-122"/>
                <a:cs typeface="Aptos" pitchFamily="34" charset="-120"/>
              </a:rPr>
              <a:t>250 psi Pratt valves</a:t>
            </a:r>
            <a:endParaRPr lang="en-US" sz="1220"/>
          </a:p>
        </p:txBody>
      </p:sp>
      <p:sp>
        <p:nvSpPr>
          <p:cNvPr id="14" name="Text 10"/>
          <p:cNvSpPr/>
          <p:nvPr/>
        </p:nvSpPr>
        <p:spPr>
          <a:xfrm>
            <a:off x="886968" y="4718304"/>
            <a:ext cx="2057400" cy="256032"/>
          </a:xfrm>
          <a:prstGeom prst="rect">
            <a:avLst/>
          </a:prstGeom>
          <a:noFill/>
          <a:ln/>
        </p:spPr>
        <p:txBody>
          <a:bodyPr wrap="square" lIns="0" tIns="0" rIns="0" bIns="0" rtlCol="0" anchor="t">
            <a:normAutofit lnSpcReduction="10000"/>
          </a:bodyPr>
          <a:lstStyle/>
          <a:p>
            <a:pPr marL="0" indent="0" algn="ctr">
              <a:buNone/>
            </a:pPr>
            <a:r>
              <a:rPr lang="en-US" sz="880">
                <a:solidFill>
                  <a:srgbClr val="374151"/>
                </a:solidFill>
                <a:latin typeface="Aptos" pitchFamily="34" charset="0"/>
                <a:ea typeface="Aptos" pitchFamily="34" charset="-122"/>
                <a:cs typeface="Aptos" pitchFamily="34" charset="-120"/>
              </a:rPr>
              <a:t>Better match current plant pressure conditions</a:t>
            </a:r>
            <a:endParaRPr lang="en-US" sz="880"/>
          </a:p>
        </p:txBody>
      </p:sp>
      <p:sp>
        <p:nvSpPr>
          <p:cNvPr id="15" name="Shape 11"/>
          <p:cNvSpPr/>
          <p:nvPr/>
        </p:nvSpPr>
        <p:spPr>
          <a:xfrm>
            <a:off x="3511296" y="4187952"/>
            <a:ext cx="2331720" cy="932688"/>
          </a:xfrm>
          <a:prstGeom prst="roundRect">
            <a:avLst>
              <a:gd name="adj" fmla="val 11765"/>
            </a:avLst>
          </a:prstGeom>
          <a:solidFill>
            <a:srgbClr val="FFFFFF"/>
          </a:solidFill>
          <a:ln w="8890">
            <a:solidFill>
              <a:srgbClr val="E5E7EB"/>
            </a:solidFill>
            <a:prstDash val="solid"/>
          </a:ln>
          <a:effectLst>
            <a:outerShdw blurRad="12700" dist="50800" dir="2700000" algn="bl" rotWithShape="0">
              <a:srgbClr val="000000">
                <a:alpha val="9000"/>
              </a:srgbClr>
            </a:outerShdw>
          </a:effectLst>
        </p:spPr>
        <p:txBody>
          <a:bodyPr/>
          <a:lstStyle/>
          <a:p>
            <a:endParaRPr lang="en-US"/>
          </a:p>
        </p:txBody>
      </p:sp>
      <p:sp>
        <p:nvSpPr>
          <p:cNvPr id="16" name="Text 12"/>
          <p:cNvSpPr/>
          <p:nvPr/>
        </p:nvSpPr>
        <p:spPr>
          <a:xfrm>
            <a:off x="3648456" y="4370832"/>
            <a:ext cx="2057400" cy="237744"/>
          </a:xfrm>
          <a:prstGeom prst="rect">
            <a:avLst/>
          </a:prstGeom>
          <a:noFill/>
          <a:ln/>
        </p:spPr>
        <p:txBody>
          <a:bodyPr wrap="square" lIns="0" tIns="0" rIns="0" bIns="0" rtlCol="0" anchor="t">
            <a:normAutofit/>
          </a:bodyPr>
          <a:lstStyle/>
          <a:p>
            <a:pPr marL="0" indent="0" algn="ctr">
              <a:buNone/>
            </a:pPr>
            <a:r>
              <a:rPr lang="en-US" sz="1220" b="1">
                <a:solidFill>
                  <a:srgbClr val="082438"/>
                </a:solidFill>
                <a:latin typeface="Aptos" pitchFamily="34" charset="0"/>
                <a:ea typeface="Aptos" pitchFamily="34" charset="-122"/>
                <a:cs typeface="Aptos" pitchFamily="34" charset="-120"/>
              </a:rPr>
              <a:t>Rotork actuators</a:t>
            </a:r>
            <a:endParaRPr lang="en-US" sz="1220"/>
          </a:p>
        </p:txBody>
      </p:sp>
      <p:sp>
        <p:nvSpPr>
          <p:cNvPr id="17" name="Text 13"/>
          <p:cNvSpPr/>
          <p:nvPr/>
        </p:nvSpPr>
        <p:spPr>
          <a:xfrm>
            <a:off x="3648456" y="4718304"/>
            <a:ext cx="2057400" cy="256032"/>
          </a:xfrm>
          <a:prstGeom prst="rect">
            <a:avLst/>
          </a:prstGeom>
          <a:noFill/>
          <a:ln/>
        </p:spPr>
        <p:txBody>
          <a:bodyPr wrap="square" lIns="0" tIns="0" rIns="0" bIns="0" rtlCol="0" anchor="t">
            <a:normAutofit lnSpcReduction="10000"/>
          </a:bodyPr>
          <a:lstStyle/>
          <a:p>
            <a:pPr marL="0" indent="0" algn="ctr">
              <a:buNone/>
            </a:pPr>
            <a:r>
              <a:rPr lang="en-US" sz="880">
                <a:solidFill>
                  <a:srgbClr val="374151"/>
                </a:solidFill>
                <a:latin typeface="Aptos" pitchFamily="34" charset="0"/>
                <a:ea typeface="Aptos" pitchFamily="34" charset="-122"/>
                <a:cs typeface="Aptos" pitchFamily="34" charset="-120"/>
              </a:rPr>
              <a:t>Programmable travel speed and position feedback</a:t>
            </a:r>
            <a:endParaRPr lang="en-US" sz="880"/>
          </a:p>
        </p:txBody>
      </p:sp>
      <p:sp>
        <p:nvSpPr>
          <p:cNvPr id="18" name="Shape 14"/>
          <p:cNvSpPr/>
          <p:nvPr/>
        </p:nvSpPr>
        <p:spPr>
          <a:xfrm>
            <a:off x="6272784" y="4187952"/>
            <a:ext cx="2331720" cy="932688"/>
          </a:xfrm>
          <a:prstGeom prst="roundRect">
            <a:avLst>
              <a:gd name="adj" fmla="val 11765"/>
            </a:avLst>
          </a:prstGeom>
          <a:solidFill>
            <a:srgbClr val="FFFFFF"/>
          </a:solidFill>
          <a:ln w="8890">
            <a:solidFill>
              <a:srgbClr val="E5E7EB"/>
            </a:solidFill>
            <a:prstDash val="solid"/>
          </a:ln>
          <a:effectLst>
            <a:outerShdw blurRad="12700" dist="50800" dir="2700000" algn="bl" rotWithShape="0">
              <a:srgbClr val="000000">
                <a:alpha val="9000"/>
              </a:srgbClr>
            </a:outerShdw>
          </a:effectLst>
        </p:spPr>
        <p:txBody>
          <a:bodyPr/>
          <a:lstStyle/>
          <a:p>
            <a:endParaRPr lang="en-US"/>
          </a:p>
        </p:txBody>
      </p:sp>
      <p:sp>
        <p:nvSpPr>
          <p:cNvPr id="19" name="Text 15"/>
          <p:cNvSpPr/>
          <p:nvPr/>
        </p:nvSpPr>
        <p:spPr>
          <a:xfrm>
            <a:off x="6409944" y="4370832"/>
            <a:ext cx="2057400" cy="237744"/>
          </a:xfrm>
          <a:prstGeom prst="rect">
            <a:avLst/>
          </a:prstGeom>
          <a:noFill/>
          <a:ln/>
        </p:spPr>
        <p:txBody>
          <a:bodyPr wrap="square" lIns="0" tIns="0" rIns="0" bIns="0" rtlCol="0" anchor="t">
            <a:normAutofit/>
          </a:bodyPr>
          <a:lstStyle/>
          <a:p>
            <a:pPr marL="0" indent="0" algn="ctr">
              <a:buNone/>
            </a:pPr>
            <a:r>
              <a:rPr lang="en-US" sz="1220" b="1">
                <a:solidFill>
                  <a:srgbClr val="082438"/>
                </a:solidFill>
                <a:latin typeface="Aptos" pitchFamily="34" charset="0"/>
                <a:ea typeface="Aptos" pitchFamily="34" charset="-122"/>
                <a:cs typeface="Aptos" pitchFamily="34" charset="-120"/>
              </a:rPr>
              <a:t>Zamora electrical</a:t>
            </a:r>
            <a:endParaRPr lang="en-US" sz="1220"/>
          </a:p>
        </p:txBody>
      </p:sp>
      <p:sp>
        <p:nvSpPr>
          <p:cNvPr id="20" name="Text 16"/>
          <p:cNvSpPr/>
          <p:nvPr/>
        </p:nvSpPr>
        <p:spPr>
          <a:xfrm>
            <a:off x="6409944" y="4718304"/>
            <a:ext cx="2057400" cy="256032"/>
          </a:xfrm>
          <a:prstGeom prst="rect">
            <a:avLst/>
          </a:prstGeom>
          <a:noFill/>
          <a:ln/>
        </p:spPr>
        <p:txBody>
          <a:bodyPr wrap="square" lIns="0" tIns="0" rIns="0" bIns="0" rtlCol="0" anchor="t">
            <a:normAutofit/>
          </a:bodyPr>
          <a:lstStyle/>
          <a:p>
            <a:pPr marL="0" indent="0" algn="ctr">
              <a:buNone/>
            </a:pPr>
            <a:r>
              <a:rPr lang="en-US" sz="880">
                <a:solidFill>
                  <a:srgbClr val="374151"/>
                </a:solidFill>
                <a:latin typeface="Aptos" pitchFamily="34" charset="0"/>
                <a:ea typeface="Aptos" pitchFamily="34" charset="-122"/>
                <a:cs typeface="Aptos" pitchFamily="34" charset="-120"/>
              </a:rPr>
              <a:t>Power and wiring for 15 motorized valves</a:t>
            </a:r>
            <a:endParaRPr lang="en-US" sz="880"/>
          </a:p>
        </p:txBody>
      </p:sp>
      <p:sp>
        <p:nvSpPr>
          <p:cNvPr id="21" name="Shape 17"/>
          <p:cNvSpPr/>
          <p:nvPr/>
        </p:nvSpPr>
        <p:spPr>
          <a:xfrm>
            <a:off x="9034272" y="4187952"/>
            <a:ext cx="2331720" cy="932688"/>
          </a:xfrm>
          <a:prstGeom prst="roundRect">
            <a:avLst>
              <a:gd name="adj" fmla="val 11765"/>
            </a:avLst>
          </a:prstGeom>
          <a:solidFill>
            <a:srgbClr val="DDF7F1"/>
          </a:solidFill>
          <a:ln w="8890">
            <a:solidFill>
              <a:srgbClr val="16A085"/>
            </a:solidFill>
            <a:prstDash val="solid"/>
          </a:ln>
          <a:effectLst>
            <a:outerShdw blurRad="12700" dist="50800" dir="2700000" algn="bl" rotWithShape="0">
              <a:srgbClr val="000000">
                <a:alpha val="9000"/>
              </a:srgbClr>
            </a:outerShdw>
          </a:effectLst>
        </p:spPr>
        <p:txBody>
          <a:bodyPr/>
          <a:lstStyle/>
          <a:p>
            <a:endParaRPr lang="en-US"/>
          </a:p>
        </p:txBody>
      </p:sp>
      <p:sp>
        <p:nvSpPr>
          <p:cNvPr id="22" name="Text 18"/>
          <p:cNvSpPr/>
          <p:nvPr/>
        </p:nvSpPr>
        <p:spPr>
          <a:xfrm>
            <a:off x="9171432" y="4370832"/>
            <a:ext cx="2057400" cy="237744"/>
          </a:xfrm>
          <a:prstGeom prst="rect">
            <a:avLst/>
          </a:prstGeom>
          <a:noFill/>
          <a:ln/>
        </p:spPr>
        <p:txBody>
          <a:bodyPr wrap="square" lIns="0" tIns="0" rIns="0" bIns="0" rtlCol="0" anchor="t">
            <a:normAutofit/>
          </a:bodyPr>
          <a:lstStyle/>
          <a:p>
            <a:pPr marL="0" indent="0" algn="ctr">
              <a:buNone/>
            </a:pPr>
            <a:r>
              <a:rPr lang="en-US" sz="1220" b="1">
                <a:solidFill>
                  <a:srgbClr val="082438"/>
                </a:solidFill>
                <a:latin typeface="Aptos" pitchFamily="34" charset="0"/>
                <a:ea typeface="Aptos" pitchFamily="34" charset="-122"/>
                <a:cs typeface="Aptos" pitchFamily="34" charset="-120"/>
              </a:rPr>
              <a:t>S-TEK controls</a:t>
            </a:r>
            <a:endParaRPr lang="en-US" sz="1220"/>
          </a:p>
        </p:txBody>
      </p:sp>
      <p:sp>
        <p:nvSpPr>
          <p:cNvPr id="23" name="Text 19"/>
          <p:cNvSpPr/>
          <p:nvPr/>
        </p:nvSpPr>
        <p:spPr>
          <a:xfrm>
            <a:off x="9171432" y="4718304"/>
            <a:ext cx="2057400" cy="256032"/>
          </a:xfrm>
          <a:prstGeom prst="rect">
            <a:avLst/>
          </a:prstGeom>
          <a:noFill/>
          <a:ln/>
        </p:spPr>
        <p:txBody>
          <a:bodyPr wrap="square" lIns="0" tIns="0" rIns="0" bIns="0" rtlCol="0" anchor="t">
            <a:normAutofit lnSpcReduction="10000"/>
          </a:bodyPr>
          <a:lstStyle/>
          <a:p>
            <a:pPr marL="0" indent="0" algn="ctr">
              <a:buNone/>
            </a:pPr>
            <a:r>
              <a:rPr lang="en-US" sz="880">
                <a:solidFill>
                  <a:srgbClr val="374151"/>
                </a:solidFill>
                <a:latin typeface="Aptos" pitchFamily="34" charset="0"/>
                <a:ea typeface="Aptos" pitchFamily="34" charset="-122"/>
                <a:cs typeface="Aptos" pitchFamily="34" charset="-120"/>
              </a:rPr>
              <a:t>Modern sequencing, SCADA visibility, operator tuning</a:t>
            </a:r>
            <a:endParaRPr lang="en-US" sz="880"/>
          </a:p>
        </p:txBody>
      </p:sp>
      <p:sp>
        <p:nvSpPr>
          <p:cNvPr id="24" name="Shape 20"/>
          <p:cNvSpPr/>
          <p:nvPr/>
        </p:nvSpPr>
        <p:spPr>
          <a:xfrm>
            <a:off x="1225296" y="5356860"/>
            <a:ext cx="10085832" cy="937260"/>
          </a:xfrm>
          <a:prstGeom prst="roundRect">
            <a:avLst>
              <a:gd name="adj" fmla="val 21818"/>
            </a:avLst>
          </a:prstGeom>
          <a:solidFill>
            <a:srgbClr val="082438"/>
          </a:solidFill>
          <a:ln w="8890">
            <a:solidFill>
              <a:srgbClr val="082438"/>
            </a:solidFill>
            <a:prstDash val="solid"/>
          </a:ln>
          <a:effectLst>
            <a:outerShdw blurRad="12700" dist="50800" dir="2700000" algn="bl" rotWithShape="0">
              <a:srgbClr val="000000">
                <a:alpha val="9000"/>
              </a:srgbClr>
            </a:outerShdw>
          </a:effectLst>
        </p:spPr>
        <p:txBody>
          <a:bodyPr/>
          <a:lstStyle/>
          <a:p>
            <a:endParaRPr lang="en-US"/>
          </a:p>
        </p:txBody>
      </p:sp>
      <p:sp>
        <p:nvSpPr>
          <p:cNvPr id="25" name="Text 21"/>
          <p:cNvSpPr/>
          <p:nvPr/>
        </p:nvSpPr>
        <p:spPr>
          <a:xfrm>
            <a:off x="1444752" y="5509260"/>
            <a:ext cx="9474708" cy="1074420"/>
          </a:xfrm>
          <a:prstGeom prst="rect">
            <a:avLst/>
          </a:prstGeom>
          <a:noFill/>
          <a:ln/>
        </p:spPr>
        <p:txBody>
          <a:bodyPr wrap="square" lIns="0" tIns="0" rIns="0" bIns="0" rtlCol="0" anchor="t">
            <a:noAutofit/>
          </a:bodyPr>
          <a:lstStyle/>
          <a:p>
            <a:pPr marL="0" indent="0" algn="ctr">
              <a:buNone/>
            </a:pPr>
            <a:r>
              <a:rPr lang="en-US" sz="2000" b="1">
                <a:solidFill>
                  <a:srgbClr val="FFFFFF"/>
                </a:solidFill>
                <a:latin typeface="Aptos" pitchFamily="34" charset="0"/>
                <a:ea typeface="Aptos" pitchFamily="34" charset="-122"/>
                <a:cs typeface="Aptos" pitchFamily="34" charset="-120"/>
              </a:rPr>
              <a:t>Goal: smoother backwash transitions, reduced water hammer, and fewer pressure waves through the Atkinson Zone.</a:t>
            </a:r>
            <a:endParaRPr lang="en-US" sz="2000"/>
          </a:p>
        </p:txBody>
      </p:sp>
      <p:sp>
        <p:nvSpPr>
          <p:cNvPr id="28" name="Text 23"/>
          <p:cNvSpPr/>
          <p:nvPr/>
        </p:nvSpPr>
        <p:spPr>
          <a:xfrm>
            <a:off x="502920" y="6473952"/>
            <a:ext cx="6583680" cy="201168"/>
          </a:xfrm>
          <a:prstGeom prst="rect">
            <a:avLst/>
          </a:prstGeom>
          <a:noFill/>
          <a:ln/>
        </p:spPr>
        <p:txBody>
          <a:bodyPr wrap="square" lIns="0" tIns="0" rIns="0" bIns="0" rtlCol="0" anchor="ctr"/>
          <a:lstStyle/>
          <a:p>
            <a:pPr marL="0" indent="0">
              <a:buNone/>
            </a:pPr>
            <a:r>
              <a:rPr lang="en-US" sz="740">
                <a:solidFill>
                  <a:srgbClr val="6B7280"/>
                </a:solidFill>
              </a:rPr>
              <a:t>RCSD | Thompson Plant Hydraulic Reliability Improvements</a:t>
            </a:r>
            <a:endParaRPr lang="en-US" sz="740"/>
          </a:p>
        </p:txBody>
      </p:sp>
      <p:sp>
        <p:nvSpPr>
          <p:cNvPr id="29" name="Text 24"/>
          <p:cNvSpPr/>
          <p:nvPr/>
        </p:nvSpPr>
        <p:spPr>
          <a:xfrm>
            <a:off x="11475720" y="6473952"/>
            <a:ext cx="320040" cy="201168"/>
          </a:xfrm>
          <a:prstGeom prst="rect">
            <a:avLst/>
          </a:prstGeom>
          <a:noFill/>
          <a:ln/>
        </p:spPr>
        <p:txBody>
          <a:bodyPr wrap="square" lIns="0" tIns="0" rIns="0" bIns="0" rtlCol="0" anchor="ctr"/>
          <a:lstStyle/>
          <a:p>
            <a:pPr marL="0" indent="0" algn="r">
              <a:buNone/>
            </a:pPr>
            <a:r>
              <a:rPr lang="en-US" sz="1200"/>
              <a:t>9</a:t>
            </a:r>
          </a:p>
        </p:txBody>
      </p:sp>
      <p:sp>
        <p:nvSpPr>
          <p:cNvPr id="27" name="TextBox 26">
            <a:extLst>
              <a:ext uri="{FF2B5EF4-FFF2-40B4-BE49-F238E27FC236}">
                <a16:creationId xmlns:a16="http://schemas.microsoft.com/office/drawing/2014/main" id="{28795114-6E6B-DE6E-5EE1-09C27FE45DD7}"/>
              </a:ext>
            </a:extLst>
          </p:cNvPr>
          <p:cNvSpPr txBox="1"/>
          <p:nvPr/>
        </p:nvSpPr>
        <p:spPr>
          <a:xfrm>
            <a:off x="-389382" y="3465421"/>
            <a:ext cx="3003042" cy="646331"/>
          </a:xfrm>
          <a:prstGeom prst="rect">
            <a:avLst/>
          </a:prstGeom>
          <a:noFill/>
        </p:spPr>
        <p:txBody>
          <a:bodyPr wrap="square" rtlCol="0">
            <a:spAutoFit/>
          </a:bodyPr>
          <a:lstStyle/>
          <a:p>
            <a:pPr algn="ctr"/>
            <a:r>
              <a:rPr lang="en-US" b="1"/>
              <a:t>Current Pneumatic </a:t>
            </a:r>
          </a:p>
          <a:p>
            <a:pPr algn="ctr"/>
            <a:r>
              <a:rPr lang="en-US" b="1"/>
              <a:t>Valves</a:t>
            </a:r>
          </a:p>
        </p:txBody>
      </p:sp>
      <p:sp>
        <p:nvSpPr>
          <p:cNvPr id="31" name="TextBox 30">
            <a:extLst>
              <a:ext uri="{FF2B5EF4-FFF2-40B4-BE49-F238E27FC236}">
                <a16:creationId xmlns:a16="http://schemas.microsoft.com/office/drawing/2014/main" id="{CA254D47-8DA7-8EEE-48A2-2ED561964CDC}"/>
              </a:ext>
            </a:extLst>
          </p:cNvPr>
          <p:cNvSpPr txBox="1"/>
          <p:nvPr/>
        </p:nvSpPr>
        <p:spPr>
          <a:xfrm>
            <a:off x="1524959" y="3462450"/>
            <a:ext cx="4021457" cy="646331"/>
          </a:xfrm>
          <a:prstGeom prst="rect">
            <a:avLst/>
          </a:prstGeom>
          <a:noFill/>
        </p:spPr>
        <p:txBody>
          <a:bodyPr wrap="square" rtlCol="0">
            <a:spAutoFit/>
          </a:bodyPr>
          <a:lstStyle/>
          <a:p>
            <a:pPr algn="ctr"/>
            <a:r>
              <a:rPr lang="en-US" b="1"/>
              <a:t>Proposed Electric</a:t>
            </a:r>
          </a:p>
          <a:p>
            <a:pPr algn="ctr"/>
            <a:r>
              <a:rPr lang="en-US" b="1"/>
              <a:t>Rotork Valves</a:t>
            </a:r>
          </a:p>
        </p:txBody>
      </p:sp>
      <p:pic>
        <p:nvPicPr>
          <p:cNvPr id="32" name="Picture 31">
            <a:extLst>
              <a:ext uri="{FF2B5EF4-FFF2-40B4-BE49-F238E27FC236}">
                <a16:creationId xmlns:a16="http://schemas.microsoft.com/office/drawing/2014/main" id="{65880DFA-2114-A1D6-C37B-09F25DBFA1CA}"/>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4873673" y="1076706"/>
            <a:ext cx="7243748" cy="2842641"/>
          </a:xfrm>
          <a:prstGeom prst="rect">
            <a:avLst/>
          </a:prstGeom>
          <a:noFill/>
          <a:ln>
            <a:noFill/>
          </a:ln>
        </p:spPr>
      </p:pic>
      <p:sp>
        <p:nvSpPr>
          <p:cNvPr id="33" name="Rectangle 32">
            <a:extLst>
              <a:ext uri="{FF2B5EF4-FFF2-40B4-BE49-F238E27FC236}">
                <a16:creationId xmlns:a16="http://schemas.microsoft.com/office/drawing/2014/main" id="{C21A5DC9-5EB3-9510-2785-CCEA1C3BB317}"/>
              </a:ext>
            </a:extLst>
          </p:cNvPr>
          <p:cNvSpPr/>
          <p:nvPr/>
        </p:nvSpPr>
        <p:spPr>
          <a:xfrm>
            <a:off x="6686447" y="1706880"/>
            <a:ext cx="1776984" cy="1724251"/>
          </a:xfrm>
          <a:prstGeom prst="rect">
            <a:avLst/>
          </a:prstGeom>
          <a:solidFill>
            <a:srgbClr val="FFFF00">
              <a:alpha val="29000"/>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ptos Display"/>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13</Slides>
  <Notes>10</Notes>
  <HiddenSlides>0</HiddenSlides>
  <ScaleCrop>false</ScaleCrop>
  <HeadingPairs>
    <vt:vector size="4" baseType="variant">
      <vt:variant>
        <vt:lpstr>Theme</vt:lpstr>
      </vt:variant>
      <vt:variant>
        <vt:i4>1</vt:i4>
      </vt:variant>
      <vt:variant>
        <vt:lpstr>Slide Titles</vt:lpstr>
      </vt:variant>
      <vt:variant>
        <vt:i4>13</vt:i4>
      </vt:variant>
    </vt:vector>
  </HeadingPairs>
  <TitlesOfParts>
    <vt:vector size="14"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Rubidoux Community Services District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Thompson Plant Hydraulic Reliability Improvements</dc:title>
  <dc:subject>Thompson Plant Hydraulic Reliability Improvements</dc:subject>
  <dc:creator>Rubidoux Community Services District</dc:creator>
  <cp:revision>2</cp:revision>
  <dcterms:created xsi:type="dcterms:W3CDTF">2026-08-18T22:17:08Z</dcterms:created>
  <dcterms:modified xsi:type="dcterms:W3CDTF">2026-08-20T20:00:58Z</dcterms:modified>
</cp:coreProperties>
</file>